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omments/modernComment_121_E0B9EA4D.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29" r:id="rId4"/>
    <p:sldId id="294" r:id="rId5"/>
    <p:sldId id="303" r:id="rId6"/>
    <p:sldId id="325" r:id="rId7"/>
    <p:sldId id="320" r:id="rId8"/>
    <p:sldId id="321" r:id="rId9"/>
    <p:sldId id="323" r:id="rId10"/>
    <p:sldId id="281" r:id="rId11"/>
    <p:sldId id="293" r:id="rId12"/>
    <p:sldId id="302" r:id="rId13"/>
    <p:sldId id="304" r:id="rId14"/>
    <p:sldId id="326" r:id="rId15"/>
    <p:sldId id="319" r:id="rId16"/>
    <p:sldId id="290" r:id="rId17"/>
    <p:sldId id="295" r:id="rId18"/>
    <p:sldId id="296" r:id="rId19"/>
    <p:sldId id="272" r:id="rId20"/>
    <p:sldId id="279" r:id="rId21"/>
    <p:sldId id="278" r:id="rId22"/>
    <p:sldId id="291" r:id="rId23"/>
    <p:sldId id="261" r:id="rId24"/>
    <p:sldId id="315" r:id="rId25"/>
    <p:sldId id="309" r:id="rId26"/>
    <p:sldId id="311" r:id="rId27"/>
    <p:sldId id="312" r:id="rId28"/>
    <p:sldId id="276" r:id="rId29"/>
    <p:sldId id="327" r:id="rId30"/>
    <p:sldId id="317" r:id="rId31"/>
    <p:sldId id="277" r:id="rId32"/>
    <p:sldId id="308" r:id="rId33"/>
    <p:sldId id="298" r:id="rId34"/>
    <p:sldId id="332" r:id="rId35"/>
    <p:sldId id="318" r:id="rId36"/>
    <p:sldId id="257" r:id="rId37"/>
    <p:sldId id="280" r:id="rId38"/>
    <p:sldId id="259" r:id="rId39"/>
    <p:sldId id="285" r:id="rId40"/>
    <p:sldId id="286" r:id="rId41"/>
    <p:sldId id="267" r:id="rId42"/>
    <p:sldId id="289" r:id="rId43"/>
    <p:sldId id="328" r:id="rId44"/>
    <p:sldId id="271" r:id="rId45"/>
    <p:sldId id="270" r:id="rId46"/>
    <p:sldId id="313" r:id="rId47"/>
    <p:sldId id="306" r:id="rId48"/>
    <p:sldId id="307" r:id="rId49"/>
    <p:sldId id="314" r:id="rId50"/>
    <p:sldId id="305" r:id="rId51"/>
    <p:sldId id="330" r:id="rId52"/>
    <p:sldId id="331" r:id="rId5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22F1313-AD21-4CA9-821A-B444032DA125}">
          <p14:sldIdLst>
            <p14:sldId id="256"/>
            <p14:sldId id="329"/>
            <p14:sldId id="294"/>
            <p14:sldId id="303"/>
          </p14:sldIdLst>
        </p14:section>
        <p14:section name="Het probleem" id="{17C4B889-A8AE-419C-B1D7-8603FD83E71D}">
          <p14:sldIdLst>
            <p14:sldId id="325"/>
            <p14:sldId id="320"/>
            <p14:sldId id="321"/>
            <p14:sldId id="323"/>
            <p14:sldId id="281"/>
          </p14:sldIdLst>
        </p14:section>
        <p14:section name="Holistische benadering" id="{9ABAE252-B560-4B3E-B576-9954FA77C0C5}">
          <p14:sldIdLst>
            <p14:sldId id="293"/>
            <p14:sldId id="302"/>
            <p14:sldId id="304"/>
            <p14:sldId id="326"/>
          </p14:sldIdLst>
        </p14:section>
        <p14:section name="Hexagonale Architectuur" id="{1EA8C9CE-4E06-448F-B21F-486E0FA7652B}">
          <p14:sldIdLst>
            <p14:sldId id="319"/>
            <p14:sldId id="290"/>
            <p14:sldId id="295"/>
            <p14:sldId id="296"/>
            <p14:sldId id="272"/>
            <p14:sldId id="279"/>
            <p14:sldId id="278"/>
            <p14:sldId id="291"/>
            <p14:sldId id="261"/>
          </p14:sldIdLst>
        </p14:section>
        <p14:section name="Java modules" id="{EC9FC5B7-0051-4ABA-A4DC-3DB1822C966E}">
          <p14:sldIdLst>
            <p14:sldId id="315"/>
            <p14:sldId id="309"/>
            <p14:sldId id="311"/>
            <p14:sldId id="312"/>
            <p14:sldId id="276"/>
            <p14:sldId id="327"/>
          </p14:sldIdLst>
        </p14:section>
        <p14:section name="Domain Driven Design" id="{68F24A88-417E-4D83-B05A-4D2F2491ECFB}">
          <p14:sldIdLst>
            <p14:sldId id="317"/>
            <p14:sldId id="277"/>
            <p14:sldId id="308"/>
            <p14:sldId id="298"/>
            <p14:sldId id="332"/>
          </p14:sldIdLst>
        </p14:section>
        <p14:section name="TDD" id="{6517A795-DAD4-4C4C-98FB-82EA97F8F55B}">
          <p14:sldIdLst>
            <p14:sldId id="318"/>
            <p14:sldId id="257"/>
            <p14:sldId id="280"/>
            <p14:sldId id="259"/>
            <p14:sldId id="285"/>
            <p14:sldId id="286"/>
            <p14:sldId id="267"/>
            <p14:sldId id="289"/>
            <p14:sldId id="328"/>
            <p14:sldId id="271"/>
            <p14:sldId id="270"/>
          </p14:sldIdLst>
        </p14:section>
        <p14:section name="Gouden graal?" id="{5F93B17F-CA50-46FF-8CD3-CD3765673829}">
          <p14:sldIdLst>
            <p14:sldId id="313"/>
            <p14:sldId id="306"/>
            <p14:sldId id="307"/>
            <p14:sldId id="314"/>
            <p14:sldId id="305"/>
            <p14:sldId id="330"/>
            <p14:sldId id="33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AB17E8-ADE6-07F4-8C78-6A315DAD6107}" name="Auke Haanstra" initials="AH" userId="S::ahaanstra@pancompany.com::7caf1331-b0e0-47bc-952f-c3a4b9646e7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ke Haanstra" userId="7caf1331-b0e0-47bc-952f-c3a4b9646e73" providerId="ADAL" clId="{54E27369-E1D3-4AD1-A14B-0586A16448B6}"/>
    <pc:docChg chg="">
      <pc:chgData name="Auke Haanstra" userId="7caf1331-b0e0-47bc-952f-c3a4b9646e73" providerId="ADAL" clId="{54E27369-E1D3-4AD1-A14B-0586A16448B6}" dt="2023-11-24T19:37:15.362" v="0"/>
      <pc:docMkLst>
        <pc:docMk/>
      </pc:docMkLst>
      <pc:sldChg chg="addCm">
        <pc:chgData name="Auke Haanstra" userId="7caf1331-b0e0-47bc-952f-c3a4b9646e73" providerId="ADAL" clId="{54E27369-E1D3-4AD1-A14B-0586A16448B6}" dt="2023-11-24T19:37:15.362" v="0"/>
        <pc:sldMkLst>
          <pc:docMk/>
          <pc:sldMk cId="3770280525" sldId="289"/>
        </pc:sldMkLst>
        <pc:extLst>
          <p:ext xmlns:p="http://schemas.openxmlformats.org/presentationml/2006/main" uri="{D6D511B9-2390-475A-947B-AFAB55BFBCF1}">
            <pc226:cmChg xmlns:pc226="http://schemas.microsoft.com/office/powerpoint/2022/06/main/command" chg="add">
              <pc226:chgData name="Auke Haanstra" userId="7caf1331-b0e0-47bc-952f-c3a4b9646e73" providerId="ADAL" clId="{54E27369-E1D3-4AD1-A14B-0586A16448B6}" dt="2023-11-24T19:37:15.362" v="0"/>
              <pc2:cmMkLst xmlns:pc2="http://schemas.microsoft.com/office/powerpoint/2019/9/main/command">
                <pc:docMk/>
                <pc:sldMk cId="3770280525" sldId="289"/>
                <pc2:cmMk id="{8EAF893C-4DB5-4873-A801-459DB3170CB2}"/>
              </pc2:cmMkLst>
            </pc226:cmChg>
          </p:ext>
        </pc:extLst>
      </pc:sldChg>
    </pc:docChg>
  </pc:docChgLst>
  <pc:docChgLst>
    <pc:chgData name="Auke Haanstra" userId="7caf1331-b0e0-47bc-952f-c3a4b9646e73" providerId="ADAL" clId="{D5A6F74B-BC49-47A3-AC93-FE480FB392D1}"/>
    <pc:docChg chg="undo custSel addSld delSld modSld sldOrd modSection">
      <pc:chgData name="Auke Haanstra" userId="7caf1331-b0e0-47bc-952f-c3a4b9646e73" providerId="ADAL" clId="{D5A6F74B-BC49-47A3-AC93-FE480FB392D1}" dt="2023-11-29T17:58:53.531" v="344"/>
      <pc:docMkLst>
        <pc:docMk/>
      </pc:docMkLst>
      <pc:sldChg chg="modSp">
        <pc:chgData name="Auke Haanstra" userId="7caf1331-b0e0-47bc-952f-c3a4b9646e73" providerId="ADAL" clId="{D5A6F74B-BC49-47A3-AC93-FE480FB392D1}" dt="2023-11-24T14:50:01.811" v="16"/>
        <pc:sldMkLst>
          <pc:docMk/>
          <pc:sldMk cId="3871523453" sldId="256"/>
        </pc:sldMkLst>
        <pc:spChg chg="mod">
          <ac:chgData name="Auke Haanstra" userId="7caf1331-b0e0-47bc-952f-c3a4b9646e73" providerId="ADAL" clId="{D5A6F74B-BC49-47A3-AC93-FE480FB392D1}" dt="2023-11-24T14:50:01.811" v="16"/>
          <ac:spMkLst>
            <pc:docMk/>
            <pc:sldMk cId="3871523453" sldId="256"/>
            <ac:spMk id="3" creationId="{F31B98F6-406A-FA62-F63A-A109BBC3199D}"/>
          </ac:spMkLst>
        </pc:spChg>
      </pc:sldChg>
      <pc:sldChg chg="modSp">
        <pc:chgData name="Auke Haanstra" userId="7caf1331-b0e0-47bc-952f-c3a4b9646e73" providerId="ADAL" clId="{D5A6F74B-BC49-47A3-AC93-FE480FB392D1}" dt="2023-11-29T17:30:03.264" v="231" actId="20577"/>
        <pc:sldMkLst>
          <pc:docMk/>
          <pc:sldMk cId="490193030" sldId="276"/>
        </pc:sldMkLst>
        <pc:spChg chg="mod">
          <ac:chgData name="Auke Haanstra" userId="7caf1331-b0e0-47bc-952f-c3a4b9646e73" providerId="ADAL" clId="{D5A6F74B-BC49-47A3-AC93-FE480FB392D1}" dt="2023-11-29T17:30:03.264" v="231" actId="20577"/>
          <ac:spMkLst>
            <pc:docMk/>
            <pc:sldMk cId="490193030" sldId="276"/>
            <ac:spMk id="3" creationId="{98FB75A4-EBC9-9326-6483-16474D114645}"/>
          </ac:spMkLst>
        </pc:spChg>
      </pc:sldChg>
      <pc:sldChg chg="addSp delSp modSp mod modAnim">
        <pc:chgData name="Auke Haanstra" userId="7caf1331-b0e0-47bc-952f-c3a4b9646e73" providerId="ADAL" clId="{D5A6F74B-BC49-47A3-AC93-FE480FB392D1}" dt="2023-11-29T17:26:02.860" v="217"/>
        <pc:sldMkLst>
          <pc:docMk/>
          <pc:sldMk cId="505314387" sldId="279"/>
        </pc:sldMkLst>
        <pc:spChg chg="mod">
          <ac:chgData name="Auke Haanstra" userId="7caf1331-b0e0-47bc-952f-c3a4b9646e73" providerId="ADAL" clId="{D5A6F74B-BC49-47A3-AC93-FE480FB392D1}" dt="2023-11-29T17:23:28.342" v="193" actId="20577"/>
          <ac:spMkLst>
            <pc:docMk/>
            <pc:sldMk cId="505314387" sldId="279"/>
            <ac:spMk id="3" creationId="{D404E827-BD02-6E53-5E92-1F658CB19EF3}"/>
          </ac:spMkLst>
        </pc:spChg>
        <pc:spChg chg="add del mod">
          <ac:chgData name="Auke Haanstra" userId="7caf1331-b0e0-47bc-952f-c3a4b9646e73" providerId="ADAL" clId="{D5A6F74B-BC49-47A3-AC93-FE480FB392D1}" dt="2023-11-29T17:24:24.830" v="198" actId="478"/>
          <ac:spMkLst>
            <pc:docMk/>
            <pc:sldMk cId="505314387" sldId="279"/>
            <ac:spMk id="5" creationId="{0943B59C-FEDE-A945-443F-6D11DFFDC4B3}"/>
          </ac:spMkLst>
        </pc:spChg>
        <pc:picChg chg="add mod">
          <ac:chgData name="Auke Haanstra" userId="7caf1331-b0e0-47bc-952f-c3a4b9646e73" providerId="ADAL" clId="{D5A6F74B-BC49-47A3-AC93-FE480FB392D1}" dt="2023-11-29T17:25:15.597" v="204" actId="1076"/>
          <ac:picMkLst>
            <pc:docMk/>
            <pc:sldMk cId="505314387" sldId="279"/>
            <ac:picMk id="7" creationId="{986894E1-F73D-CB4C-2023-6DE7545FB9E8}"/>
          </ac:picMkLst>
        </pc:picChg>
        <pc:cxnChg chg="add mod">
          <ac:chgData name="Auke Haanstra" userId="7caf1331-b0e0-47bc-952f-c3a4b9646e73" providerId="ADAL" clId="{D5A6F74B-BC49-47A3-AC93-FE480FB392D1}" dt="2023-11-29T17:25:21.388" v="206" actId="14100"/>
          <ac:cxnSpMkLst>
            <pc:docMk/>
            <pc:sldMk cId="505314387" sldId="279"/>
            <ac:cxnSpMk id="11" creationId="{5E12A199-71F0-6CB5-5440-2AD229AC924D}"/>
          </ac:cxnSpMkLst>
        </pc:cxnChg>
      </pc:sldChg>
      <pc:sldChg chg="addSp delSp modSp mod">
        <pc:chgData name="Auke Haanstra" userId="7caf1331-b0e0-47bc-952f-c3a4b9646e73" providerId="ADAL" clId="{D5A6F74B-BC49-47A3-AC93-FE480FB392D1}" dt="2023-11-29T16:19:13.747" v="76" actId="14100"/>
        <pc:sldMkLst>
          <pc:docMk/>
          <pc:sldMk cId="3770280525" sldId="289"/>
        </pc:sldMkLst>
        <pc:spChg chg="mod">
          <ac:chgData name="Auke Haanstra" userId="7caf1331-b0e0-47bc-952f-c3a4b9646e73" providerId="ADAL" clId="{D5A6F74B-BC49-47A3-AC93-FE480FB392D1}" dt="2023-11-29T16:19:08.668" v="75" actId="20577"/>
          <ac:spMkLst>
            <pc:docMk/>
            <pc:sldMk cId="3770280525" sldId="289"/>
            <ac:spMk id="3" creationId="{AEC53FDF-E6CD-A986-CA33-3E765ADE42C5}"/>
          </ac:spMkLst>
        </pc:spChg>
        <pc:grpChg chg="del">
          <ac:chgData name="Auke Haanstra" userId="7caf1331-b0e0-47bc-952f-c3a4b9646e73" providerId="ADAL" clId="{D5A6F74B-BC49-47A3-AC93-FE480FB392D1}" dt="2023-11-29T16:17:13.567" v="27" actId="478"/>
          <ac:grpSpMkLst>
            <pc:docMk/>
            <pc:sldMk cId="3770280525" sldId="289"/>
            <ac:grpSpMk id="4" creationId="{A62921A4-2148-6721-91EB-9AA2831C9410}"/>
          </ac:grpSpMkLst>
        </pc:grpChg>
        <pc:picChg chg="add mod">
          <ac:chgData name="Auke Haanstra" userId="7caf1331-b0e0-47bc-952f-c3a4b9646e73" providerId="ADAL" clId="{D5A6F74B-BC49-47A3-AC93-FE480FB392D1}" dt="2023-11-29T16:19:13.747" v="76" actId="14100"/>
          <ac:picMkLst>
            <pc:docMk/>
            <pc:sldMk cId="3770280525" sldId="289"/>
            <ac:picMk id="17" creationId="{FC777C7E-627D-BC5B-B576-967BE53BEED9}"/>
          </ac:picMkLst>
        </pc:picChg>
      </pc:sldChg>
      <pc:sldChg chg="modAnim">
        <pc:chgData name="Auke Haanstra" userId="7caf1331-b0e0-47bc-952f-c3a4b9646e73" providerId="ADAL" clId="{D5A6F74B-BC49-47A3-AC93-FE480FB392D1}" dt="2023-11-29T17:21:53.654" v="189"/>
        <pc:sldMkLst>
          <pc:docMk/>
          <pc:sldMk cId="2950909317" sldId="293"/>
        </pc:sldMkLst>
      </pc:sldChg>
      <pc:sldChg chg="modSp mod modAnim">
        <pc:chgData name="Auke Haanstra" userId="7caf1331-b0e0-47bc-952f-c3a4b9646e73" providerId="ADAL" clId="{D5A6F74B-BC49-47A3-AC93-FE480FB392D1}" dt="2023-11-29T17:46:14.077" v="341" actId="5793"/>
        <pc:sldMkLst>
          <pc:docMk/>
          <pc:sldMk cId="1442840110" sldId="294"/>
        </pc:sldMkLst>
        <pc:spChg chg="mod">
          <ac:chgData name="Auke Haanstra" userId="7caf1331-b0e0-47bc-952f-c3a4b9646e73" providerId="ADAL" clId="{D5A6F74B-BC49-47A3-AC93-FE480FB392D1}" dt="2023-11-29T17:46:14.077" v="341" actId="5793"/>
          <ac:spMkLst>
            <pc:docMk/>
            <pc:sldMk cId="1442840110" sldId="294"/>
            <ac:spMk id="3" creationId="{6D30957F-4B05-82CB-2D3F-96ECF76C1FE4}"/>
          </ac:spMkLst>
        </pc:spChg>
      </pc:sldChg>
      <pc:sldChg chg="ord">
        <pc:chgData name="Auke Haanstra" userId="7caf1331-b0e0-47bc-952f-c3a4b9646e73" providerId="ADAL" clId="{D5A6F74B-BC49-47A3-AC93-FE480FB392D1}" dt="2023-11-29T17:58:53.531" v="344"/>
        <pc:sldMkLst>
          <pc:docMk/>
          <pc:sldMk cId="3582179580" sldId="303"/>
        </pc:sldMkLst>
      </pc:sldChg>
      <pc:sldChg chg="modSp mod">
        <pc:chgData name="Auke Haanstra" userId="7caf1331-b0e0-47bc-952f-c3a4b9646e73" providerId="ADAL" clId="{D5A6F74B-BC49-47A3-AC93-FE480FB392D1}" dt="2023-11-29T17:34:05.350" v="332" actId="20577"/>
        <pc:sldMkLst>
          <pc:docMk/>
          <pc:sldMk cId="1308348805" sldId="307"/>
        </pc:sldMkLst>
        <pc:spChg chg="mod">
          <ac:chgData name="Auke Haanstra" userId="7caf1331-b0e0-47bc-952f-c3a4b9646e73" providerId="ADAL" clId="{D5A6F74B-BC49-47A3-AC93-FE480FB392D1}" dt="2023-11-29T17:34:05.350" v="332" actId="20577"/>
          <ac:spMkLst>
            <pc:docMk/>
            <pc:sldMk cId="1308348805" sldId="307"/>
            <ac:spMk id="5" creationId="{694EEB50-348E-B00C-F64F-7ADF6C1541B7}"/>
          </ac:spMkLst>
        </pc:spChg>
        <pc:picChg chg="mod">
          <ac:chgData name="Auke Haanstra" userId="7caf1331-b0e0-47bc-952f-c3a4b9646e73" providerId="ADAL" clId="{D5A6F74B-BC49-47A3-AC93-FE480FB392D1}" dt="2023-11-29T17:33:10.283" v="236" actId="1076"/>
          <ac:picMkLst>
            <pc:docMk/>
            <pc:sldMk cId="1308348805" sldId="307"/>
            <ac:picMk id="11" creationId="{EDEB3262-E071-1028-A061-4787E5E638DF}"/>
          </ac:picMkLst>
        </pc:picChg>
      </pc:sldChg>
      <pc:sldChg chg="modSp modAnim">
        <pc:chgData name="Auke Haanstra" userId="7caf1331-b0e0-47bc-952f-c3a4b9646e73" providerId="ADAL" clId="{D5A6F74B-BC49-47A3-AC93-FE480FB392D1}" dt="2023-11-29T16:20:28.377" v="84"/>
        <pc:sldMkLst>
          <pc:docMk/>
          <pc:sldMk cId="2464760412" sldId="320"/>
        </pc:sldMkLst>
        <pc:spChg chg="mod">
          <ac:chgData name="Auke Haanstra" userId="7caf1331-b0e0-47bc-952f-c3a4b9646e73" providerId="ADAL" clId="{D5A6F74B-BC49-47A3-AC93-FE480FB392D1}" dt="2023-11-29T16:19:59.230" v="78" actId="20578"/>
          <ac:spMkLst>
            <pc:docMk/>
            <pc:sldMk cId="2464760412" sldId="320"/>
            <ac:spMk id="3" creationId="{CDA076CF-78E9-7CBB-F26B-66A0CDC107F8}"/>
          </ac:spMkLst>
        </pc:spChg>
      </pc:sldChg>
      <pc:sldChg chg="modSp mod">
        <pc:chgData name="Auke Haanstra" userId="7caf1331-b0e0-47bc-952f-c3a4b9646e73" providerId="ADAL" clId="{D5A6F74B-BC49-47A3-AC93-FE480FB392D1}" dt="2023-11-29T16:21:47.710" v="95" actId="20577"/>
        <pc:sldMkLst>
          <pc:docMk/>
          <pc:sldMk cId="2442087427" sldId="321"/>
        </pc:sldMkLst>
        <pc:spChg chg="mod">
          <ac:chgData name="Auke Haanstra" userId="7caf1331-b0e0-47bc-952f-c3a4b9646e73" providerId="ADAL" clId="{D5A6F74B-BC49-47A3-AC93-FE480FB392D1}" dt="2023-11-29T16:21:47.710" v="95" actId="20577"/>
          <ac:spMkLst>
            <pc:docMk/>
            <pc:sldMk cId="2442087427" sldId="321"/>
            <ac:spMk id="3" creationId="{CDA076CF-78E9-7CBB-F26B-66A0CDC107F8}"/>
          </ac:spMkLst>
        </pc:spChg>
      </pc:sldChg>
      <pc:sldChg chg="del">
        <pc:chgData name="Auke Haanstra" userId="7caf1331-b0e0-47bc-952f-c3a4b9646e73" providerId="ADAL" clId="{D5A6F74B-BC49-47A3-AC93-FE480FB392D1}" dt="2023-11-29T17:19:13.586" v="165" actId="2696"/>
        <pc:sldMkLst>
          <pc:docMk/>
          <pc:sldMk cId="3023168032" sldId="322"/>
        </pc:sldMkLst>
      </pc:sldChg>
      <pc:sldChg chg="modSp mod">
        <pc:chgData name="Auke Haanstra" userId="7caf1331-b0e0-47bc-952f-c3a4b9646e73" providerId="ADAL" clId="{D5A6F74B-BC49-47A3-AC93-FE480FB392D1}" dt="2023-11-29T17:19:44.256" v="186" actId="20577"/>
        <pc:sldMkLst>
          <pc:docMk/>
          <pc:sldMk cId="181870328" sldId="323"/>
        </pc:sldMkLst>
        <pc:spChg chg="mod">
          <ac:chgData name="Auke Haanstra" userId="7caf1331-b0e0-47bc-952f-c3a4b9646e73" providerId="ADAL" clId="{D5A6F74B-BC49-47A3-AC93-FE480FB392D1}" dt="2023-11-29T17:19:44.256" v="186" actId="20577"/>
          <ac:spMkLst>
            <pc:docMk/>
            <pc:sldMk cId="181870328" sldId="323"/>
            <ac:spMk id="2" creationId="{69B802AE-9240-E4C5-91A7-DD204821A4C6}"/>
          </ac:spMkLst>
        </pc:spChg>
        <pc:spChg chg="mod">
          <ac:chgData name="Auke Haanstra" userId="7caf1331-b0e0-47bc-952f-c3a4b9646e73" providerId="ADAL" clId="{D5A6F74B-BC49-47A3-AC93-FE480FB392D1}" dt="2023-11-29T17:19:35.845" v="182" actId="20577"/>
          <ac:spMkLst>
            <pc:docMk/>
            <pc:sldMk cId="181870328" sldId="323"/>
            <ac:spMk id="3" creationId="{CDA076CF-78E9-7CBB-F26B-66A0CDC107F8}"/>
          </ac:spMkLst>
        </pc:spChg>
      </pc:sldChg>
      <pc:sldChg chg="modSp mod modAnim">
        <pc:chgData name="Auke Haanstra" userId="7caf1331-b0e0-47bc-952f-c3a4b9646e73" providerId="ADAL" clId="{D5A6F74B-BC49-47A3-AC93-FE480FB392D1}" dt="2023-11-29T17:58:37.925" v="342" actId="20577"/>
        <pc:sldMkLst>
          <pc:docMk/>
          <pc:sldMk cId="3795296911" sldId="329"/>
        </pc:sldMkLst>
        <pc:spChg chg="mod">
          <ac:chgData name="Auke Haanstra" userId="7caf1331-b0e0-47bc-952f-c3a4b9646e73" providerId="ADAL" clId="{D5A6F74B-BC49-47A3-AC93-FE480FB392D1}" dt="2023-11-29T17:58:37.925" v="342" actId="20577"/>
          <ac:spMkLst>
            <pc:docMk/>
            <pc:sldMk cId="3795296911" sldId="329"/>
            <ac:spMk id="3" creationId="{D8311871-468E-BF43-A70C-809B6DBDEBD5}"/>
          </ac:spMkLst>
        </pc:spChg>
      </pc:sldChg>
      <pc:sldChg chg="add">
        <pc:chgData name="Auke Haanstra" userId="7caf1331-b0e0-47bc-952f-c3a4b9646e73" providerId="ADAL" clId="{D5A6F74B-BC49-47A3-AC93-FE480FB392D1}" dt="2023-11-29T17:27:36.991" v="223"/>
        <pc:sldMkLst>
          <pc:docMk/>
          <pc:sldMk cId="1739301285" sldId="332"/>
        </pc:sldMkLst>
      </pc:sldChg>
    </pc:docChg>
  </pc:docChgLst>
</pc:chgInfo>
</file>

<file path=ppt/comments/modernComment_121_E0B9EA4D.xml><?xml version="1.0" encoding="utf-8"?>
<p188:cmLst xmlns:a="http://schemas.openxmlformats.org/drawingml/2006/main" xmlns:r="http://schemas.openxmlformats.org/officeDocument/2006/relationships" xmlns:p188="http://schemas.microsoft.com/office/powerpoint/2018/8/main">
  <p188:cm id="{8EAF893C-4DB5-4873-A801-459DB3170CB2}" authorId="{00AB17E8-ADE6-07F4-8C78-6A315DAD6107}" created="2023-11-24T19:37:15.331">
    <pc:sldMkLst xmlns:pc="http://schemas.microsoft.com/office/powerpoint/2013/main/command">
      <pc:docMk/>
      <pc:sldMk cId="3770280525" sldId="289"/>
    </pc:sldMkLst>
    <p188:txBody>
      <a:bodyPr/>
      <a:lstStyle/>
      <a:p>
        <a:r>
          <a:rPr lang="en-NL"/>
          <a:t>Voorbeeld maken zonder gezag domein</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A17597-6BB6-050A-401E-2485D8A1EB73}"/>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22FB65D4-F97B-EA1E-93A2-AF5C2EFA1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DE9DB101-980C-3D25-BCD4-006839729847}"/>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5" name="Tijdelijke aanduiding voor voettekst 4">
            <a:extLst>
              <a:ext uri="{FF2B5EF4-FFF2-40B4-BE49-F238E27FC236}">
                <a16:creationId xmlns:a16="http://schemas.microsoft.com/office/drawing/2014/main" id="{A8D16435-51B6-8D64-E1BB-7CD02513B5E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878EF6D-1725-0177-99E3-BD1F00EC88D5}"/>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218588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B59354-6090-A376-4150-0405B0BA4EDA}"/>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7217F06-2C65-232F-11F5-6649DA4FD5E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EA1CB89C-39DB-2E48-0D29-167B85086372}"/>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5" name="Tijdelijke aanduiding voor voettekst 4">
            <a:extLst>
              <a:ext uri="{FF2B5EF4-FFF2-40B4-BE49-F238E27FC236}">
                <a16:creationId xmlns:a16="http://schemas.microsoft.com/office/drawing/2014/main" id="{037CA8F4-3A7D-BC8D-162A-3B35A37148B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6F2F07D-1384-DC24-7065-9B15D8693B53}"/>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179556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3D474989-2EC9-4146-D0C4-F4CDF3DA0CE2}"/>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9837482C-CE95-B7A5-4C92-03B46317D8A5}"/>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875133E-23FD-7ADD-044E-C764E9DECBC7}"/>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5" name="Tijdelijke aanduiding voor voettekst 4">
            <a:extLst>
              <a:ext uri="{FF2B5EF4-FFF2-40B4-BE49-F238E27FC236}">
                <a16:creationId xmlns:a16="http://schemas.microsoft.com/office/drawing/2014/main" id="{3CC4E7F5-F0B1-1286-7C46-FD10C658F02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11AD2FD-E829-0420-ACDB-F79D4C22DB63}"/>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4267249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nl-NL"/>
              <a:t>Klik om stijl te bewerken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1839337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282998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nl-NL"/>
              <a:t>Klik om stijl te bewerken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430727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7CD3943F-3C5C-4905-91DD-FD51E698A915}" type="datetimeFigureOut">
              <a:rPr lang="nl-NL" smtClean="0"/>
              <a:t>29-11-2023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3089612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7CD3943F-3C5C-4905-91DD-FD51E698A915}" type="datetimeFigureOut">
              <a:rPr lang="nl-NL" smtClean="0"/>
              <a:t>29-11-2023</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442654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7CD3943F-3C5C-4905-91DD-FD51E698A915}" type="datetimeFigureOut">
              <a:rPr lang="nl-NL" smtClean="0"/>
              <a:t>29-11-2023</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4252156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D3943F-3C5C-4905-91DD-FD51E698A915}" type="datetimeFigureOut">
              <a:rPr lang="nl-NL" smtClean="0"/>
              <a:t>29-11-2023</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5815795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nl-NL"/>
              <a:t>Klik om stijl te bewerken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CD3943F-3C5C-4905-91DD-FD51E698A915}" type="datetimeFigureOut">
              <a:rPr lang="nl-NL" smtClean="0"/>
              <a:t>29-11-2023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319167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4773C6-D065-1CCA-60DC-DDDE9CBD2D5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F54ECCB-FDE0-37BB-2CBF-6C0824FB884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68756AD-96E1-2171-891D-30603AF04354}"/>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5" name="Tijdelijke aanduiding voor voettekst 4">
            <a:extLst>
              <a:ext uri="{FF2B5EF4-FFF2-40B4-BE49-F238E27FC236}">
                <a16:creationId xmlns:a16="http://schemas.microsoft.com/office/drawing/2014/main" id="{F915CAF4-0286-C8A2-D08C-4B436EA6CDD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0FBEAB8-AB2C-1FE3-2026-E32F99D4F88E}"/>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2453971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nl-NL"/>
              <a:t>Klik om stijl te bewerken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CD3943F-3C5C-4905-91DD-FD51E698A915}" type="datetimeFigureOut">
              <a:rPr lang="nl-NL" smtClean="0"/>
              <a:t>29-11-2023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1966574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nl-NL"/>
              <a:t>Klik om stijl te bewerken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3963582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a:t>Klik om stijl te bewerken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Klikken om de tekststijl van het model te bewerken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04720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nl-NL"/>
              <a:t>Klik om stijl te bewerken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3602287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a:t>Klik om stijl te bewerken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Klikken om de tekststijl van het model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52504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nl-NL"/>
              <a:t>Klik om stijl te bewerken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Klikken om de tekststijl van het model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63992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420643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nl-NL"/>
              <a:t>Klik om stijl te bewerken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CD3943F-3C5C-4905-91DD-FD51E698A915}" type="datetimeFigureOut">
              <a:rPr lang="nl-NL" smtClean="0"/>
              <a:t>29-11-2023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2F3C886-0287-483F-BE6D-A5CBD55C3DCE}" type="slidenum">
              <a:rPr lang="nl-NL" smtClean="0"/>
              <a:t>‹nr.›</a:t>
            </a:fld>
            <a:endParaRPr lang="nl-NL"/>
          </a:p>
        </p:txBody>
      </p:sp>
    </p:spTree>
    <p:extLst>
      <p:ext uri="{BB962C8B-B14F-4D97-AF65-F5344CB8AC3E}">
        <p14:creationId xmlns:p14="http://schemas.microsoft.com/office/powerpoint/2010/main" val="259444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9B286-DF53-9E83-1A7A-D30E2DEEDD95}"/>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77827FE5-E56D-31C0-A937-3D105A7A5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A2E19EA-3198-CA52-821D-7BEECF1988DD}"/>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5" name="Tijdelijke aanduiding voor voettekst 4">
            <a:extLst>
              <a:ext uri="{FF2B5EF4-FFF2-40B4-BE49-F238E27FC236}">
                <a16:creationId xmlns:a16="http://schemas.microsoft.com/office/drawing/2014/main" id="{925ECB3A-30C1-DE84-4FB8-893B6C70DA7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080112A-8D46-4179-02B5-C5668826A1D1}"/>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224167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A381E-FE3E-B9BF-8029-A6316D60D7D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E6103579-0ECC-157C-9EAD-7FD589B70FC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52BA31AE-A0A5-136F-DD3C-9B2335CDC95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95FB9F21-05AE-A425-3204-71363767FE33}"/>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6" name="Tijdelijke aanduiding voor voettekst 5">
            <a:extLst>
              <a:ext uri="{FF2B5EF4-FFF2-40B4-BE49-F238E27FC236}">
                <a16:creationId xmlns:a16="http://schemas.microsoft.com/office/drawing/2014/main" id="{7B626DB0-9870-CD4F-1021-3389D320CB2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CB525118-6344-8604-2138-6D6324EEA7BE}"/>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54158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0EF64C-9313-B09C-1114-D46B96903EFB}"/>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CC28C173-F0CB-BD41-2845-A1C1ACC80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C2193B41-AA49-1D48-4026-23774B8ED28E}"/>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B00F38C5-1186-6532-3FA2-B8930F85E0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9C0C722-85CB-0555-1882-FBDF476247B1}"/>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94A7D600-16C0-9196-1E14-9B9D6B6C77B0}"/>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8" name="Tijdelijke aanduiding voor voettekst 7">
            <a:extLst>
              <a:ext uri="{FF2B5EF4-FFF2-40B4-BE49-F238E27FC236}">
                <a16:creationId xmlns:a16="http://schemas.microsoft.com/office/drawing/2014/main" id="{11A5DD93-2EA3-A19B-DA6A-EAE4AB21C485}"/>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DD40FBB1-D678-4F4E-97F2-9B7CED11D88F}"/>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755677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E8015-F86E-E403-8B0D-F3E19F635CCD}"/>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07BC1EDC-3545-70D7-17CD-990184CAA29D}"/>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4" name="Tijdelijke aanduiding voor voettekst 3">
            <a:extLst>
              <a:ext uri="{FF2B5EF4-FFF2-40B4-BE49-F238E27FC236}">
                <a16:creationId xmlns:a16="http://schemas.microsoft.com/office/drawing/2014/main" id="{1F8889B5-8CF8-1E4C-D3C9-B506F5FD6D82}"/>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42F828B-D844-F7EE-9229-E864BDCF135C}"/>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388139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A8214DE-9D60-4417-2052-E1CD0A4A75AB}"/>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3" name="Tijdelijke aanduiding voor voettekst 2">
            <a:extLst>
              <a:ext uri="{FF2B5EF4-FFF2-40B4-BE49-F238E27FC236}">
                <a16:creationId xmlns:a16="http://schemas.microsoft.com/office/drawing/2014/main" id="{7D0D3A35-F00F-46FB-F2DB-BF90625A0E5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02BE2DD5-19EA-EF17-B6CE-6BE5B9032DE8}"/>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1725152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24A9C7-CD51-0B29-406B-CB8087F69A9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201DDB78-52D4-56EF-E0B2-7750DF87AC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EA761B6B-EF2A-9B0A-3FAA-14B771C4D5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76AC94E-6098-0270-B743-B0A413E69A0D}"/>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6" name="Tijdelijke aanduiding voor voettekst 5">
            <a:extLst>
              <a:ext uri="{FF2B5EF4-FFF2-40B4-BE49-F238E27FC236}">
                <a16:creationId xmlns:a16="http://schemas.microsoft.com/office/drawing/2014/main" id="{1A30E729-A32B-0E8F-CFEF-43531545D81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001358AA-4515-5ECC-2270-7C59BAD514DB}"/>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838721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ACACC2-2ECB-A383-F5D1-008369038901}"/>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3FF22B93-EEE6-EACC-C5EF-E345EF461D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50558A08-7FCD-53FE-A11F-0750B9637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908633D-3095-A7AB-A882-038C179E5B76}"/>
              </a:ext>
            </a:extLst>
          </p:cNvPr>
          <p:cNvSpPr>
            <a:spLocks noGrp="1"/>
          </p:cNvSpPr>
          <p:nvPr>
            <p:ph type="dt" sz="half" idx="10"/>
          </p:nvPr>
        </p:nvSpPr>
        <p:spPr/>
        <p:txBody>
          <a:bodyPr/>
          <a:lstStyle/>
          <a:p>
            <a:fld id="{61BD0D8F-9CF8-4762-BCC7-731BE6699F6A}" type="datetimeFigureOut">
              <a:rPr lang="nl-NL" smtClean="0"/>
              <a:t>29-11-2023</a:t>
            </a:fld>
            <a:endParaRPr lang="nl-NL"/>
          </a:p>
        </p:txBody>
      </p:sp>
      <p:sp>
        <p:nvSpPr>
          <p:cNvPr id="6" name="Tijdelijke aanduiding voor voettekst 5">
            <a:extLst>
              <a:ext uri="{FF2B5EF4-FFF2-40B4-BE49-F238E27FC236}">
                <a16:creationId xmlns:a16="http://schemas.microsoft.com/office/drawing/2014/main" id="{3510178C-671C-C238-B207-16242E480FA9}"/>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524E996A-BED4-F27D-6013-47663027EF7F}"/>
              </a:ext>
            </a:extLst>
          </p:cNvPr>
          <p:cNvSpPr>
            <a:spLocks noGrp="1"/>
          </p:cNvSpPr>
          <p:nvPr>
            <p:ph type="sldNum" sz="quarter" idx="12"/>
          </p:nvPr>
        </p:nvSpPr>
        <p:spPr/>
        <p:txBody>
          <a:bodyPr/>
          <a:lstStyle/>
          <a:p>
            <a:fld id="{675C6364-6A84-4D31-81B9-79E558E5DC05}" type="slidenum">
              <a:rPr lang="nl-NL" smtClean="0"/>
              <a:t>‹nr.›</a:t>
            </a:fld>
            <a:endParaRPr lang="nl-NL"/>
          </a:p>
        </p:txBody>
      </p:sp>
    </p:spTree>
    <p:extLst>
      <p:ext uri="{BB962C8B-B14F-4D97-AF65-F5344CB8AC3E}">
        <p14:creationId xmlns:p14="http://schemas.microsoft.com/office/powerpoint/2010/main" val="200411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361CD5AA-C25B-16CB-B837-321FBEA068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E023DAEF-25D0-15F9-0D16-18035A65ED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D859AE9-1AFD-D861-9359-1F33C0BF4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BD0D8F-9CF8-4762-BCC7-731BE6699F6A}" type="datetimeFigureOut">
              <a:rPr lang="nl-NL" smtClean="0"/>
              <a:t>29-11-2023</a:t>
            </a:fld>
            <a:endParaRPr lang="nl-NL"/>
          </a:p>
        </p:txBody>
      </p:sp>
      <p:sp>
        <p:nvSpPr>
          <p:cNvPr id="5" name="Tijdelijke aanduiding voor voettekst 4">
            <a:extLst>
              <a:ext uri="{FF2B5EF4-FFF2-40B4-BE49-F238E27FC236}">
                <a16:creationId xmlns:a16="http://schemas.microsoft.com/office/drawing/2014/main" id="{4346D8AC-D5E7-BDA1-9485-A38D653EC7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A4F45B6A-6FC8-0CA4-1C84-09DAC7310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C6364-6A84-4D31-81B9-79E558E5DC05}" type="slidenum">
              <a:rPr lang="nl-NL" smtClean="0"/>
              <a:t>‹nr.›</a:t>
            </a:fld>
            <a:endParaRPr lang="nl-NL"/>
          </a:p>
        </p:txBody>
      </p:sp>
    </p:spTree>
    <p:extLst>
      <p:ext uri="{BB962C8B-B14F-4D97-AF65-F5344CB8AC3E}">
        <p14:creationId xmlns:p14="http://schemas.microsoft.com/office/powerpoint/2010/main" val="3361819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nl-NL"/>
              <a:t>Klik om stijl te bewerken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D3943F-3C5C-4905-91DD-FD51E698A915}" type="datetimeFigureOut">
              <a:rPr lang="nl-NL" smtClean="0"/>
              <a:t>29-11-2023</a:t>
            </a:fld>
            <a:endParaRPr lang="nl-NL"/>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2F3C886-0287-483F-BE6D-A5CBD55C3DCE}" type="slidenum">
              <a:rPr lang="nl-NL" smtClean="0"/>
              <a:t>‹nr.›</a:t>
            </a:fld>
            <a:endParaRPr lang="nl-NL"/>
          </a:p>
        </p:txBody>
      </p:sp>
    </p:spTree>
    <p:extLst>
      <p:ext uri="{BB962C8B-B14F-4D97-AF65-F5344CB8AC3E}">
        <p14:creationId xmlns:p14="http://schemas.microsoft.com/office/powerpoint/2010/main" val="19785420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youtu.be/hxsCYxZ1gXU?t=12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21_E0B9EA4D.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youtube.com/watch?v=hxsCYxZ1gXU&amp;t=126s" TargetMode="External"/><Relationship Id="rId7" Type="http://schemas.openxmlformats.org/officeDocument/2006/relationships/image" Target="../media/image32.png"/><Relationship Id="rId2" Type="http://schemas.openxmlformats.org/officeDocument/2006/relationships/hyperlink" Target="https://docs.aws.amazon.com/prescriptive-guidance/latest/hexagonal-architectures/welcome.html"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github.com/TomCools/jpms-hexagonal-architecture" TargetMode="External"/><Relationship Id="rId4" Type="http://schemas.openxmlformats.org/officeDocument/2006/relationships/hyperlink" Target="https://cleancoders.com/library/all" TargetMode="External"/><Relationship Id="rId9"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AE40307-73A6-14AE-ADBE-12CCBD765296}"/>
              </a:ext>
            </a:extLst>
          </p:cNvPr>
          <p:cNvPicPr>
            <a:picLocks noChangeAspect="1"/>
          </p:cNvPicPr>
          <p:nvPr/>
        </p:nvPicPr>
        <p:blipFill rotWithShape="1">
          <a:blip r:embed="rId2"/>
          <a:srcRect t="17475" r="9089" b="10603"/>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C2815F8-3094-341C-2720-380568E8CEC0}"/>
              </a:ext>
            </a:extLst>
          </p:cNvPr>
          <p:cNvSpPr>
            <a:spLocks noGrp="1"/>
          </p:cNvSpPr>
          <p:nvPr>
            <p:ph type="ctrTitle"/>
          </p:nvPr>
        </p:nvSpPr>
        <p:spPr>
          <a:xfrm>
            <a:off x="477981" y="1122363"/>
            <a:ext cx="4023360" cy="3204134"/>
          </a:xfrm>
        </p:spPr>
        <p:txBody>
          <a:bodyPr anchor="b">
            <a:normAutofit/>
          </a:bodyPr>
          <a:lstStyle/>
          <a:p>
            <a:pPr algn="l"/>
            <a:r>
              <a:rPr lang="nl-NL" sz="4800" dirty="0">
                <a:solidFill>
                  <a:schemeClr val="bg1"/>
                </a:solidFill>
              </a:rPr>
              <a:t>Modulaire</a:t>
            </a:r>
            <a:br>
              <a:rPr lang="nl-NL" sz="4800" dirty="0">
                <a:solidFill>
                  <a:schemeClr val="bg1"/>
                </a:solidFill>
              </a:rPr>
            </a:br>
            <a:r>
              <a:rPr lang="nl-NL" sz="4800" dirty="0">
                <a:solidFill>
                  <a:schemeClr val="bg1"/>
                </a:solidFill>
              </a:rPr>
              <a:t>Hexagonale Architectuur</a:t>
            </a:r>
          </a:p>
        </p:txBody>
      </p:sp>
      <p:sp>
        <p:nvSpPr>
          <p:cNvPr id="3" name="Ondertitel 2">
            <a:extLst>
              <a:ext uri="{FF2B5EF4-FFF2-40B4-BE49-F238E27FC236}">
                <a16:creationId xmlns:a16="http://schemas.microsoft.com/office/drawing/2014/main" id="{F31B98F6-406A-FA62-F63A-A109BBC3199D}"/>
              </a:ext>
            </a:extLst>
          </p:cNvPr>
          <p:cNvSpPr>
            <a:spLocks noGrp="1"/>
          </p:cNvSpPr>
          <p:nvPr>
            <p:ph type="subTitle" idx="1"/>
          </p:nvPr>
        </p:nvSpPr>
        <p:spPr>
          <a:xfrm>
            <a:off x="477980" y="4872922"/>
            <a:ext cx="4023359" cy="1208141"/>
          </a:xfrm>
        </p:spPr>
        <p:txBody>
          <a:bodyPr>
            <a:normAutofit/>
          </a:bodyPr>
          <a:lstStyle/>
          <a:p>
            <a:pPr algn="l"/>
            <a:r>
              <a:rPr lang="nl-NL" sz="2000" dirty="0">
                <a:solidFill>
                  <a:schemeClr val="bg1"/>
                </a:solidFill>
              </a:rPr>
              <a:t>Sleutel tot een Holistische Softwareontwikkeling</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4A84493-30DE-16EE-3B24-0C26FA23B6E8}"/>
              </a:ext>
            </a:extLst>
          </p:cNvPr>
          <p:cNvSpPr txBox="1"/>
          <p:nvPr/>
        </p:nvSpPr>
        <p:spPr>
          <a:xfrm>
            <a:off x="0" y="6627487"/>
            <a:ext cx="3633537" cy="230832"/>
          </a:xfrm>
          <a:prstGeom prst="rect">
            <a:avLst/>
          </a:prstGeom>
          <a:noFill/>
        </p:spPr>
        <p:txBody>
          <a:bodyPr wrap="square">
            <a:spAutoFit/>
          </a:bodyPr>
          <a:lstStyle/>
          <a:p>
            <a:r>
              <a:rPr lang="en-US" sz="900" b="0" i="0" dirty="0">
                <a:solidFill>
                  <a:srgbClr val="D1D5DB"/>
                </a:solidFill>
                <a:effectLst/>
                <a:latin typeface="Söhne"/>
              </a:rPr>
              <a:t>Image created by OpenAI's DALL-E, an AI image generator, on 2/11/2023</a:t>
            </a:r>
            <a:endParaRPr lang="en-NL" sz="900" dirty="0"/>
          </a:p>
        </p:txBody>
      </p:sp>
    </p:spTree>
    <p:extLst>
      <p:ext uri="{BB962C8B-B14F-4D97-AF65-F5344CB8AC3E}">
        <p14:creationId xmlns:p14="http://schemas.microsoft.com/office/powerpoint/2010/main" val="387152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8749E65-09A9-198A-955F-09708E90FF8C}"/>
              </a:ext>
            </a:extLst>
          </p:cNvPr>
          <p:cNvSpPr>
            <a:spLocks noGrp="1"/>
          </p:cNvSpPr>
          <p:nvPr>
            <p:ph type="title"/>
          </p:nvPr>
        </p:nvSpPr>
        <p:spPr>
          <a:xfrm>
            <a:off x="838200" y="669925"/>
            <a:ext cx="4508946" cy="1325563"/>
          </a:xfrm>
        </p:spPr>
        <p:txBody>
          <a:bodyPr anchor="b">
            <a:normAutofit fontScale="90000"/>
          </a:bodyPr>
          <a:lstStyle/>
          <a:p>
            <a:pPr algn="r"/>
            <a:r>
              <a:rPr lang="en-US" dirty="0" err="1">
                <a:solidFill>
                  <a:schemeClr val="bg1"/>
                </a:solidFill>
              </a:rPr>
              <a:t>Holistische</a:t>
            </a:r>
            <a:r>
              <a:rPr lang="en-US" dirty="0">
                <a:solidFill>
                  <a:schemeClr val="bg1"/>
                </a:solidFill>
              </a:rPr>
              <a:t> Software Development</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EFE673-E470-42FB-58FD-ABA24006EC4B}"/>
              </a:ext>
            </a:extLst>
          </p:cNvPr>
          <p:cNvSpPr>
            <a:spLocks noGrp="1"/>
          </p:cNvSpPr>
          <p:nvPr>
            <p:ph idx="1"/>
          </p:nvPr>
        </p:nvSpPr>
        <p:spPr>
          <a:xfrm>
            <a:off x="1392667" y="2398957"/>
            <a:ext cx="4214049" cy="3849444"/>
          </a:xfrm>
        </p:spPr>
        <p:txBody>
          <a:bodyPr>
            <a:normAutofit lnSpcReduction="10000"/>
          </a:bodyPr>
          <a:lstStyle/>
          <a:p>
            <a:r>
              <a:rPr lang="nl-NL" sz="2000" dirty="0">
                <a:solidFill>
                  <a:schemeClr val="bg1"/>
                </a:solidFill>
              </a:rPr>
              <a:t>Een benadering die het hele systeem, zijn onderdelen, en de wisselwerking ertussen beschouwt, in plaats van enkel op losse elementen afzonderlijk te focussen.</a:t>
            </a:r>
            <a:r>
              <a:rPr lang="nl-NL" sz="2000" baseline="30000" dirty="0">
                <a:solidFill>
                  <a:schemeClr val="bg1"/>
                </a:solidFill>
              </a:rPr>
              <a:t>*</a:t>
            </a:r>
          </a:p>
          <a:p>
            <a:r>
              <a:rPr lang="nl-NL" sz="2000" dirty="0">
                <a:solidFill>
                  <a:schemeClr val="bg1"/>
                </a:solidFill>
              </a:rPr>
              <a:t>Een </a:t>
            </a:r>
            <a:r>
              <a:rPr lang="nl-NL" sz="2000" u="sng" dirty="0">
                <a:solidFill>
                  <a:schemeClr val="bg1"/>
                </a:solidFill>
              </a:rPr>
              <a:t>modulaire</a:t>
            </a:r>
            <a:r>
              <a:rPr lang="nl-NL" sz="2000" dirty="0">
                <a:solidFill>
                  <a:schemeClr val="bg1"/>
                </a:solidFill>
              </a:rPr>
              <a:t> </a:t>
            </a:r>
            <a:r>
              <a:rPr lang="nl-NL" sz="2000" u="sng" dirty="0">
                <a:solidFill>
                  <a:schemeClr val="bg1"/>
                </a:solidFill>
              </a:rPr>
              <a:t>hexagonale architectuur</a:t>
            </a:r>
            <a:r>
              <a:rPr lang="nl-NL" sz="2000" dirty="0">
                <a:solidFill>
                  <a:schemeClr val="bg1"/>
                </a:solidFill>
              </a:rPr>
              <a:t> kan dienen als </a:t>
            </a:r>
            <a:r>
              <a:rPr lang="nl-NL" sz="2000" b="1" dirty="0">
                <a:solidFill>
                  <a:schemeClr val="bg1"/>
                </a:solidFill>
              </a:rPr>
              <a:t>fundament</a:t>
            </a:r>
            <a:r>
              <a:rPr lang="nl-NL" sz="2000" dirty="0">
                <a:solidFill>
                  <a:schemeClr val="bg1"/>
                </a:solidFill>
              </a:rPr>
              <a:t> voor een </a:t>
            </a:r>
            <a:r>
              <a:rPr lang="nl-NL" sz="2000" b="1" dirty="0">
                <a:solidFill>
                  <a:schemeClr val="bg1"/>
                </a:solidFill>
              </a:rPr>
              <a:t>holistische software development benadering</a:t>
            </a:r>
            <a:r>
              <a:rPr lang="nl-NL" sz="2000" dirty="0">
                <a:solidFill>
                  <a:schemeClr val="bg1"/>
                </a:solidFill>
              </a:rPr>
              <a:t>, met: </a:t>
            </a:r>
            <a:r>
              <a:rPr lang="nl-NL" sz="2000" u="sng" dirty="0">
                <a:solidFill>
                  <a:schemeClr val="bg1"/>
                </a:solidFill>
              </a:rPr>
              <a:t>domain-</a:t>
            </a:r>
            <a:r>
              <a:rPr lang="nl-NL" sz="2000" u="sng" dirty="0" err="1">
                <a:solidFill>
                  <a:schemeClr val="bg1"/>
                </a:solidFill>
              </a:rPr>
              <a:t>driven</a:t>
            </a:r>
            <a:r>
              <a:rPr lang="nl-NL" sz="2000" u="sng" dirty="0">
                <a:solidFill>
                  <a:schemeClr val="bg1"/>
                </a:solidFill>
              </a:rPr>
              <a:t> design</a:t>
            </a:r>
            <a:r>
              <a:rPr lang="nl-NL" sz="2000" dirty="0">
                <a:solidFill>
                  <a:schemeClr val="bg1"/>
                </a:solidFill>
              </a:rPr>
              <a:t> en </a:t>
            </a:r>
            <a:r>
              <a:rPr lang="nl-NL" sz="2000" u="sng" dirty="0" err="1">
                <a:solidFill>
                  <a:schemeClr val="bg1"/>
                </a:solidFill>
              </a:rPr>
              <a:t>classical</a:t>
            </a:r>
            <a:r>
              <a:rPr lang="nl-NL" sz="2000" u="sng" dirty="0">
                <a:solidFill>
                  <a:schemeClr val="bg1"/>
                </a:solidFill>
              </a:rPr>
              <a:t> test-</a:t>
            </a:r>
            <a:r>
              <a:rPr lang="nl-NL" sz="2000" u="sng" dirty="0" err="1">
                <a:solidFill>
                  <a:schemeClr val="bg1"/>
                </a:solidFill>
              </a:rPr>
              <a:t>driven</a:t>
            </a:r>
            <a:r>
              <a:rPr lang="nl-NL" sz="2000" u="sng" dirty="0">
                <a:solidFill>
                  <a:schemeClr val="bg1"/>
                </a:solidFill>
              </a:rPr>
              <a:t> development</a:t>
            </a:r>
            <a:r>
              <a:rPr lang="nl-NL" sz="2000" dirty="0">
                <a:solidFill>
                  <a:schemeClr val="bg1"/>
                </a:solidFill>
              </a:rPr>
              <a:t>.</a:t>
            </a:r>
          </a:p>
          <a:p>
            <a:r>
              <a:rPr lang="nl-NL" sz="2000" dirty="0">
                <a:solidFill>
                  <a:schemeClr val="bg1"/>
                </a:solidFill>
              </a:rPr>
              <a:t>Is dit de </a:t>
            </a:r>
            <a:r>
              <a:rPr lang="nl-NL" sz="2000" b="1" dirty="0">
                <a:solidFill>
                  <a:schemeClr val="bg1"/>
                </a:solidFill>
              </a:rPr>
              <a:t>heilige graal </a:t>
            </a:r>
            <a:r>
              <a:rPr lang="nl-NL" sz="2000" dirty="0">
                <a:solidFill>
                  <a:schemeClr val="bg1"/>
                </a:solidFill>
              </a:rPr>
              <a:t>in software ontwikkeling?</a:t>
            </a:r>
            <a:endParaRPr lang="en-US"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8C286DC-5316-7A8C-5424-861E1EC946F1}"/>
              </a:ext>
            </a:extLst>
          </p:cNvPr>
          <p:cNvPicPr>
            <a:picLocks noChangeAspect="1"/>
          </p:cNvPicPr>
          <p:nvPr/>
        </p:nvPicPr>
        <p:blipFill>
          <a:blip r:embed="rId2"/>
          <a:stretch>
            <a:fillRect/>
          </a:stretch>
        </p:blipFill>
        <p:spPr>
          <a:xfrm>
            <a:off x="5887279" y="538369"/>
            <a:ext cx="5781261" cy="5781261"/>
          </a:xfrm>
          <a:prstGeom prst="rect">
            <a:avLst/>
          </a:prstGeom>
        </p:spPr>
      </p:pic>
      <p:sp>
        <p:nvSpPr>
          <p:cNvPr id="6" name="TextBox 5">
            <a:extLst>
              <a:ext uri="{FF2B5EF4-FFF2-40B4-BE49-F238E27FC236}">
                <a16:creationId xmlns:a16="http://schemas.microsoft.com/office/drawing/2014/main" id="{E5D93287-96BA-018F-E25B-6BAC985474B6}"/>
              </a:ext>
            </a:extLst>
          </p:cNvPr>
          <p:cNvSpPr txBox="1"/>
          <p:nvPr/>
        </p:nvSpPr>
        <p:spPr>
          <a:xfrm>
            <a:off x="6673516" y="6319630"/>
            <a:ext cx="5392278" cy="415498"/>
          </a:xfrm>
          <a:prstGeom prst="rect">
            <a:avLst/>
          </a:prstGeom>
          <a:noFill/>
        </p:spPr>
        <p:txBody>
          <a:bodyPr wrap="square">
            <a:spAutoFit/>
          </a:bodyPr>
          <a:lstStyle/>
          <a:p>
            <a:r>
              <a:rPr lang="en-US" sz="1050" b="0" i="0" dirty="0">
                <a:solidFill>
                  <a:srgbClr val="D1D5DB"/>
                </a:solidFill>
                <a:effectLst/>
                <a:latin typeface="Söhne"/>
              </a:rPr>
              <a:t>*Information provided by ChatGPT, an AI language model developed by OpenAI, on 5/11/2023</a:t>
            </a:r>
          </a:p>
          <a:p>
            <a:r>
              <a:rPr lang="en-US" sz="1050" b="0" i="0" dirty="0">
                <a:solidFill>
                  <a:srgbClr val="D1D5DB"/>
                </a:solidFill>
                <a:effectLst/>
                <a:latin typeface="Söhne"/>
              </a:rPr>
              <a:t>Image created by OpenAI's DALL-E, an AI image generator, on 5/11/2023</a:t>
            </a:r>
            <a:endParaRPr lang="en-NL" sz="1050" dirty="0"/>
          </a:p>
        </p:txBody>
      </p:sp>
    </p:spTree>
    <p:extLst>
      <p:ext uri="{BB962C8B-B14F-4D97-AF65-F5344CB8AC3E}">
        <p14:creationId xmlns:p14="http://schemas.microsoft.com/office/powerpoint/2010/main" val="29509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6BF1AF-C5B6-A2FD-2ABE-ED076CCB65A7}"/>
              </a:ext>
            </a:extLst>
          </p:cNvPr>
          <p:cNvSpPr>
            <a:spLocks noGrp="1"/>
          </p:cNvSpPr>
          <p:nvPr>
            <p:ph type="title"/>
          </p:nvPr>
        </p:nvSpPr>
        <p:spPr>
          <a:xfrm>
            <a:off x="838200" y="669925"/>
            <a:ext cx="4508946" cy="1325563"/>
          </a:xfrm>
        </p:spPr>
        <p:txBody>
          <a:bodyPr anchor="b">
            <a:normAutofit/>
          </a:bodyPr>
          <a:lstStyle/>
          <a:p>
            <a:pPr algn="r"/>
            <a:r>
              <a:rPr lang="en-US" dirty="0" err="1">
                <a:solidFill>
                  <a:schemeClr val="bg1"/>
                </a:solidFill>
              </a:rPr>
              <a:t>Volgens</a:t>
            </a:r>
            <a:r>
              <a:rPr lang="en-US" dirty="0">
                <a:solidFill>
                  <a:schemeClr val="bg1"/>
                </a:solidFill>
              </a:rPr>
              <a:t> Amazon Web Services…</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62126B-90F8-0323-BB25-18080CCCAD67}"/>
              </a:ext>
            </a:extLst>
          </p:cNvPr>
          <p:cNvSpPr>
            <a:spLocks noGrp="1"/>
          </p:cNvSpPr>
          <p:nvPr>
            <p:ph idx="1"/>
          </p:nvPr>
        </p:nvSpPr>
        <p:spPr>
          <a:xfrm>
            <a:off x="1392667" y="2398957"/>
            <a:ext cx="6359855" cy="3526144"/>
          </a:xfrm>
        </p:spPr>
        <p:txBody>
          <a:bodyPr>
            <a:normAutofit fontScale="85000" lnSpcReduction="20000"/>
          </a:bodyPr>
          <a:lstStyle/>
          <a:p>
            <a:r>
              <a:rPr lang="en-US" sz="2000" b="1" dirty="0">
                <a:solidFill>
                  <a:schemeClr val="bg1"/>
                </a:solidFill>
              </a:rPr>
              <a:t>“</a:t>
            </a:r>
            <a:r>
              <a:rPr lang="en-US" sz="2000" b="1" u="sng" dirty="0">
                <a:solidFill>
                  <a:schemeClr val="bg1"/>
                </a:solidFill>
              </a:rPr>
              <a:t>Hexagonal architecture</a:t>
            </a:r>
            <a:r>
              <a:rPr lang="en-US" sz="2000" b="1" dirty="0">
                <a:solidFill>
                  <a:schemeClr val="bg1"/>
                </a:solidFill>
              </a:rPr>
              <a:t> encourages the engineering team to solve the business problem first, whereas </a:t>
            </a:r>
            <a:r>
              <a:rPr lang="en-US" sz="2000" b="1" u="sng" dirty="0">
                <a:solidFill>
                  <a:schemeClr val="bg1"/>
                </a:solidFill>
              </a:rPr>
              <a:t>classical layered architecture</a:t>
            </a:r>
            <a:r>
              <a:rPr lang="en-US" sz="2000" b="1" dirty="0">
                <a:solidFill>
                  <a:schemeClr val="bg1"/>
                </a:solidFill>
              </a:rPr>
              <a:t> shifts engineering focus away from the domain to solving technical problems first.”</a:t>
            </a:r>
            <a:r>
              <a:rPr lang="en-US" sz="2000" b="1" baseline="30000" dirty="0">
                <a:solidFill>
                  <a:schemeClr val="bg1"/>
                </a:solidFill>
              </a:rPr>
              <a:t>*</a:t>
            </a:r>
          </a:p>
          <a:p>
            <a:r>
              <a:rPr lang="en-US" sz="2000" b="1" dirty="0">
                <a:solidFill>
                  <a:schemeClr val="bg1"/>
                </a:solidFill>
              </a:rPr>
              <a:t>“</a:t>
            </a:r>
            <a:r>
              <a:rPr lang="en-US" sz="2000" b="1" u="sng" dirty="0">
                <a:solidFill>
                  <a:schemeClr val="bg1"/>
                </a:solidFill>
              </a:rPr>
              <a:t>DDD [Domain-driven design]</a:t>
            </a:r>
            <a:r>
              <a:rPr lang="en-US" sz="2000" b="1" dirty="0">
                <a:solidFill>
                  <a:schemeClr val="bg1"/>
                </a:solidFill>
              </a:rPr>
              <a:t>  helps manage business complexity and scale the engineering team as new features are developed.”</a:t>
            </a:r>
            <a:r>
              <a:rPr lang="en-US" sz="2000" b="1" baseline="30000" dirty="0">
                <a:solidFill>
                  <a:schemeClr val="bg1"/>
                </a:solidFill>
              </a:rPr>
              <a:t> *</a:t>
            </a:r>
            <a:endParaRPr lang="en-US" sz="2000" b="1" dirty="0">
              <a:solidFill>
                <a:schemeClr val="bg1"/>
              </a:solidFill>
            </a:endParaRPr>
          </a:p>
          <a:p>
            <a:r>
              <a:rPr lang="en-US" sz="2000" b="1" dirty="0">
                <a:solidFill>
                  <a:schemeClr val="bg1"/>
                </a:solidFill>
              </a:rPr>
              <a:t>“</a:t>
            </a:r>
            <a:r>
              <a:rPr lang="en-US" sz="2000" b="1" u="sng" dirty="0">
                <a:solidFill>
                  <a:schemeClr val="bg1"/>
                </a:solidFill>
              </a:rPr>
              <a:t>DDD</a:t>
            </a:r>
            <a:r>
              <a:rPr lang="en-US" sz="2000" b="1" dirty="0">
                <a:solidFill>
                  <a:schemeClr val="bg1"/>
                </a:solidFill>
              </a:rPr>
              <a:t> is easier to implement when teams use </a:t>
            </a:r>
            <a:r>
              <a:rPr lang="en-US" sz="2000" b="1" u="sng" dirty="0">
                <a:solidFill>
                  <a:schemeClr val="bg1"/>
                </a:solidFill>
              </a:rPr>
              <a:t>hexagonal architecture</a:t>
            </a:r>
            <a:r>
              <a:rPr lang="en-US" sz="2000" b="1" dirty="0">
                <a:solidFill>
                  <a:schemeClr val="bg1"/>
                </a:solidFill>
              </a:rPr>
              <a:t>. [...] This [hexagonal architecture] aligns perfectly with DDD, where a domain is the core of the application that solves a business problem.”</a:t>
            </a:r>
            <a:r>
              <a:rPr lang="en-US" sz="2000" b="1" baseline="30000" dirty="0">
                <a:solidFill>
                  <a:schemeClr val="bg1"/>
                </a:solidFill>
              </a:rPr>
              <a:t> *</a:t>
            </a:r>
            <a:endParaRPr lang="en-US" sz="2000" b="1" dirty="0">
              <a:solidFill>
                <a:schemeClr val="bg1"/>
              </a:solidFill>
            </a:endParaRPr>
          </a:p>
          <a:p>
            <a:r>
              <a:rPr lang="en-US" sz="2000" b="1" dirty="0">
                <a:solidFill>
                  <a:schemeClr val="bg1"/>
                </a:solidFill>
              </a:rPr>
              <a:t>“Furthermore, if software follows a </a:t>
            </a:r>
            <a:r>
              <a:rPr lang="en-US" sz="2000" b="1" u="sng" dirty="0">
                <a:solidFill>
                  <a:schemeClr val="bg1"/>
                </a:solidFill>
              </a:rPr>
              <a:t>hexagonal architecture</a:t>
            </a:r>
            <a:r>
              <a:rPr lang="en-US" sz="2000" b="1" dirty="0">
                <a:solidFill>
                  <a:schemeClr val="bg1"/>
                </a:solidFill>
              </a:rPr>
              <a:t>, it’s easier to adopt a </a:t>
            </a:r>
            <a:r>
              <a:rPr lang="en-US" sz="2000" b="1" u="sng" dirty="0">
                <a:solidFill>
                  <a:schemeClr val="bg1"/>
                </a:solidFill>
              </a:rPr>
              <a:t>test-driven development approach</a:t>
            </a:r>
            <a:r>
              <a:rPr lang="en-US" sz="2000" b="1" dirty="0">
                <a:solidFill>
                  <a:schemeClr val="bg1"/>
                </a:solidFill>
              </a:rPr>
              <a:t>, which reduces the feedback loop that developers need to test business requirements.”</a:t>
            </a:r>
            <a:r>
              <a:rPr lang="en-US" sz="2000" b="1" baseline="30000" dirty="0">
                <a:solidFill>
                  <a:schemeClr val="bg1"/>
                </a:solidFill>
              </a:rPr>
              <a:t> *</a:t>
            </a:r>
          </a:p>
          <a:p>
            <a:endParaRPr lang="en-US" sz="2000" b="1" baseline="30000" dirty="0">
              <a:solidFill>
                <a:schemeClr val="bg1"/>
              </a:solidFill>
            </a:endParaRPr>
          </a:p>
          <a:p>
            <a:pPr marL="0" indent="0" algn="r">
              <a:buNone/>
            </a:pPr>
            <a:r>
              <a:rPr lang="en-US" sz="2000" b="1" baseline="30000" dirty="0">
                <a:solidFill>
                  <a:schemeClr val="bg1"/>
                </a:solidFill>
              </a:rPr>
              <a:t>	*</a:t>
            </a:r>
            <a:r>
              <a:rPr lang="en-US" sz="1400" b="1" dirty="0">
                <a:solidFill>
                  <a:schemeClr val="bg1"/>
                </a:solidFill>
              </a:rPr>
              <a:t>AWS Prescriptive Guidance: Building hexagonal architectures on AWS, 2022</a:t>
            </a:r>
            <a:endParaRPr lang="en-NL" sz="2000" b="1" dirty="0">
              <a:solidFill>
                <a:schemeClr val="bg1"/>
              </a:solidFill>
            </a:endParaRPr>
          </a:p>
          <a:p>
            <a:endParaRPr lang="en-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5F2C1FA-004F-D14B-7488-7B39C226445F}"/>
              </a:ext>
            </a:extLst>
          </p:cNvPr>
          <p:cNvPicPr>
            <a:picLocks noChangeAspect="1"/>
          </p:cNvPicPr>
          <p:nvPr/>
        </p:nvPicPr>
        <p:blipFill>
          <a:blip r:embed="rId2"/>
          <a:stretch>
            <a:fillRect/>
          </a:stretch>
        </p:blipFill>
        <p:spPr>
          <a:xfrm>
            <a:off x="8029006" y="518805"/>
            <a:ext cx="3760303" cy="3760303"/>
          </a:xfrm>
          <a:prstGeom prst="rect">
            <a:avLst/>
          </a:prstGeom>
        </p:spPr>
      </p:pic>
      <p:sp>
        <p:nvSpPr>
          <p:cNvPr id="6" name="TextBox 5">
            <a:extLst>
              <a:ext uri="{FF2B5EF4-FFF2-40B4-BE49-F238E27FC236}">
                <a16:creationId xmlns:a16="http://schemas.microsoft.com/office/drawing/2014/main" id="{DEFF8F4B-340D-E4EF-EAC1-E1E1E9A2E848}"/>
              </a:ext>
            </a:extLst>
          </p:cNvPr>
          <p:cNvSpPr txBox="1"/>
          <p:nvPr/>
        </p:nvSpPr>
        <p:spPr>
          <a:xfrm>
            <a:off x="7803289" y="6481197"/>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5/11/2023</a:t>
            </a:r>
            <a:endParaRPr lang="en-NL" sz="1050" dirty="0"/>
          </a:p>
        </p:txBody>
      </p:sp>
    </p:spTree>
    <p:extLst>
      <p:ext uri="{BB962C8B-B14F-4D97-AF65-F5344CB8AC3E}">
        <p14:creationId xmlns:p14="http://schemas.microsoft.com/office/powerpoint/2010/main" val="6073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6BF1AF-C5B6-A2FD-2ABE-ED076CCB65A7}"/>
              </a:ext>
            </a:extLst>
          </p:cNvPr>
          <p:cNvSpPr>
            <a:spLocks noGrp="1"/>
          </p:cNvSpPr>
          <p:nvPr>
            <p:ph type="title"/>
          </p:nvPr>
        </p:nvSpPr>
        <p:spPr>
          <a:xfrm>
            <a:off x="838200" y="669925"/>
            <a:ext cx="4508946" cy="1325563"/>
          </a:xfrm>
        </p:spPr>
        <p:txBody>
          <a:bodyPr anchor="b">
            <a:normAutofit fontScale="90000"/>
          </a:bodyPr>
          <a:lstStyle/>
          <a:p>
            <a:pPr algn="r"/>
            <a:r>
              <a:rPr lang="en-US" b="0" i="0" dirty="0">
                <a:solidFill>
                  <a:srgbClr val="D1D5DB"/>
                </a:solidFill>
                <a:effectLst/>
                <a:latin typeface="Söhne"/>
              </a:rPr>
              <a:t>ChatGPT </a:t>
            </a:r>
            <a:r>
              <a:rPr lang="en-US" dirty="0">
                <a:solidFill>
                  <a:srgbClr val="D1D5DB"/>
                </a:solidFill>
                <a:latin typeface="Söhne"/>
              </a:rPr>
              <a:t>generated </a:t>
            </a:r>
            <a:r>
              <a:rPr lang="en-US" b="0" i="0" dirty="0">
                <a:solidFill>
                  <a:srgbClr val="D1D5DB"/>
                </a:solidFill>
                <a:effectLst/>
                <a:latin typeface="Söhne"/>
              </a:rPr>
              <a:t>DALL-E 3 Prompt</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62126B-90F8-0323-BB25-18080CCCAD67}"/>
              </a:ext>
            </a:extLst>
          </p:cNvPr>
          <p:cNvSpPr>
            <a:spLocks noGrp="1"/>
          </p:cNvSpPr>
          <p:nvPr>
            <p:ph idx="1"/>
          </p:nvPr>
        </p:nvSpPr>
        <p:spPr>
          <a:xfrm>
            <a:off x="284749" y="2358595"/>
            <a:ext cx="5280682" cy="4192582"/>
          </a:xfrm>
        </p:spPr>
        <p:txBody>
          <a:bodyPr>
            <a:normAutofit fontScale="92500" lnSpcReduction="10000"/>
          </a:bodyPr>
          <a:lstStyle/>
          <a:p>
            <a:pPr marL="0" indent="0">
              <a:buNone/>
            </a:pPr>
            <a:r>
              <a:rPr lang="en-US" sz="2000" dirty="0">
                <a:solidFill>
                  <a:schemeClr val="bg1"/>
                </a:solidFill>
              </a:rPr>
              <a:t>"A lush, vibrant garden at the center of the image, symbolizing </a:t>
            </a:r>
            <a:r>
              <a:rPr lang="en-US" sz="2000" u="sng" dirty="0">
                <a:solidFill>
                  <a:schemeClr val="bg1"/>
                </a:solidFill>
              </a:rPr>
              <a:t>Domain-Driven Design (DDD)</a:t>
            </a:r>
            <a:r>
              <a:rPr lang="en-US" sz="2000" dirty="0">
                <a:solidFill>
                  <a:schemeClr val="bg1"/>
                </a:solidFill>
              </a:rPr>
              <a:t>, the heart of the software development process where all decisions are rooted.</a:t>
            </a:r>
          </a:p>
          <a:p>
            <a:pPr marL="0" indent="0">
              <a:buNone/>
            </a:pPr>
            <a:r>
              <a:rPr lang="en-US" sz="2000" dirty="0">
                <a:solidFill>
                  <a:schemeClr val="bg1"/>
                </a:solidFill>
              </a:rPr>
              <a:t>Surrounding the garden are six different ecosystems, each a distinct hexagon-shaped environment such as a desert, forest, tundra, grassland, wetland, and mountain, representing the components of </a:t>
            </a:r>
            <a:r>
              <a:rPr lang="en-US" sz="2000" u="sng" dirty="0">
                <a:solidFill>
                  <a:schemeClr val="bg1"/>
                </a:solidFill>
              </a:rPr>
              <a:t>hexagonal architecture</a:t>
            </a:r>
            <a:r>
              <a:rPr lang="en-US" sz="2000" dirty="0">
                <a:solidFill>
                  <a:schemeClr val="bg1"/>
                </a:solidFill>
              </a:rPr>
              <a:t>.</a:t>
            </a:r>
          </a:p>
          <a:p>
            <a:pPr marL="0" indent="0">
              <a:buNone/>
            </a:pPr>
            <a:r>
              <a:rPr lang="en-US" sz="2000" dirty="0">
                <a:solidFill>
                  <a:schemeClr val="bg1"/>
                </a:solidFill>
              </a:rPr>
              <a:t>Above, a dynamic sky with birds in formation, symbolizing the iterative and responsive process of </a:t>
            </a:r>
            <a:r>
              <a:rPr lang="en-US" sz="2000" u="sng" dirty="0">
                <a:solidFill>
                  <a:schemeClr val="bg1"/>
                </a:solidFill>
              </a:rPr>
              <a:t>Test-Driven Development (TDD)</a:t>
            </a:r>
            <a:r>
              <a:rPr lang="en-US" sz="2000" dirty="0">
                <a:solidFill>
                  <a:schemeClr val="bg1"/>
                </a:solidFill>
              </a:rPr>
              <a:t>, as they adapt their paths in flight.</a:t>
            </a:r>
          </a:p>
          <a:p>
            <a:pPr marL="0" indent="0">
              <a:buNone/>
            </a:pPr>
            <a:r>
              <a:rPr lang="en-US" sz="2000" dirty="0">
                <a:solidFill>
                  <a:schemeClr val="bg1"/>
                </a:solidFill>
              </a:rPr>
              <a:t>The entire scene is </a:t>
            </a:r>
            <a:r>
              <a:rPr lang="en-US" sz="2000" u="sng" dirty="0">
                <a:solidFill>
                  <a:schemeClr val="bg1"/>
                </a:solidFill>
              </a:rPr>
              <a:t>without text</a:t>
            </a:r>
            <a:r>
              <a:rPr lang="en-US" sz="2000" dirty="0">
                <a:solidFill>
                  <a:schemeClr val="bg1"/>
                </a:solidFill>
              </a:rPr>
              <a:t>, capturing the essence of a </a:t>
            </a:r>
            <a:r>
              <a:rPr lang="en-US" sz="2000" u="sng" dirty="0">
                <a:solidFill>
                  <a:schemeClr val="bg1"/>
                </a:solidFill>
              </a:rPr>
              <a:t>holistic approach</a:t>
            </a:r>
            <a:r>
              <a:rPr lang="en-US" sz="2000" dirty="0">
                <a:solidFill>
                  <a:schemeClr val="bg1"/>
                </a:solidFill>
              </a:rPr>
              <a:t> to software architecture."</a:t>
            </a:r>
            <a:endParaRPr lang="en-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3F1C36B-FDE1-04D2-9916-357412FB6282}"/>
              </a:ext>
            </a:extLst>
          </p:cNvPr>
          <p:cNvPicPr>
            <a:picLocks noChangeAspect="1"/>
          </p:cNvPicPr>
          <p:nvPr/>
        </p:nvPicPr>
        <p:blipFill>
          <a:blip r:embed="rId2"/>
          <a:stretch>
            <a:fillRect/>
          </a:stretch>
        </p:blipFill>
        <p:spPr>
          <a:xfrm>
            <a:off x="5775324" y="292237"/>
            <a:ext cx="6131927" cy="6131927"/>
          </a:xfrm>
          <a:prstGeom prst="rect">
            <a:avLst/>
          </a:prstGeom>
        </p:spPr>
      </p:pic>
      <p:sp>
        <p:nvSpPr>
          <p:cNvPr id="6" name="TextBox 5">
            <a:extLst>
              <a:ext uri="{FF2B5EF4-FFF2-40B4-BE49-F238E27FC236}">
                <a16:creationId xmlns:a16="http://schemas.microsoft.com/office/drawing/2014/main" id="{7339BD94-000F-B634-5CD7-E9667F658960}"/>
              </a:ext>
            </a:extLst>
          </p:cNvPr>
          <p:cNvSpPr txBox="1"/>
          <p:nvPr/>
        </p:nvSpPr>
        <p:spPr>
          <a:xfrm>
            <a:off x="7803289" y="6481197"/>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5/11/2023</a:t>
            </a:r>
            <a:endParaRPr lang="en-NL" sz="1050" dirty="0"/>
          </a:p>
        </p:txBody>
      </p:sp>
    </p:spTree>
    <p:extLst>
      <p:ext uri="{BB962C8B-B14F-4D97-AF65-F5344CB8AC3E}">
        <p14:creationId xmlns:p14="http://schemas.microsoft.com/office/powerpoint/2010/main" val="338939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0F452-E4A9-01E9-BF4B-8ECBCEA011F2}"/>
              </a:ext>
            </a:extLst>
          </p:cNvPr>
          <p:cNvSpPr>
            <a:spLocks noGrp="1"/>
          </p:cNvSpPr>
          <p:nvPr>
            <p:ph type="title"/>
          </p:nvPr>
        </p:nvSpPr>
        <p:spPr>
          <a:xfrm>
            <a:off x="1334948" y="717224"/>
            <a:ext cx="6151074" cy="2154370"/>
          </a:xfrm>
        </p:spPr>
        <p:txBody>
          <a:bodyPr vert="horz" lIns="91440" tIns="45720" rIns="91440" bIns="45720" rtlCol="0" anchor="b">
            <a:normAutofit/>
          </a:bodyPr>
          <a:lstStyle/>
          <a:p>
            <a:pPr algn="r"/>
            <a:r>
              <a:rPr lang="en-US" sz="4800" kern="1200" dirty="0">
                <a:solidFill>
                  <a:schemeClr val="bg1"/>
                </a:solidFill>
                <a:latin typeface="+mj-lt"/>
                <a:ea typeface="+mj-ea"/>
                <a:cs typeface="+mj-cs"/>
              </a:rPr>
              <a:t>Is </a:t>
            </a:r>
            <a:r>
              <a:rPr lang="en-US" sz="4800" kern="1200" dirty="0" err="1">
                <a:solidFill>
                  <a:schemeClr val="bg1"/>
                </a:solidFill>
                <a:latin typeface="+mj-lt"/>
                <a:ea typeface="+mj-ea"/>
                <a:cs typeface="+mj-cs"/>
              </a:rPr>
              <a:t>een</a:t>
            </a:r>
            <a:r>
              <a:rPr lang="en-US" sz="4800" kern="1200" dirty="0">
                <a:solidFill>
                  <a:schemeClr val="bg1"/>
                </a:solidFill>
                <a:latin typeface="+mj-lt"/>
                <a:ea typeface="+mj-ea"/>
                <a:cs typeface="+mj-cs"/>
              </a:rPr>
              <a:t> </a:t>
            </a:r>
            <a:r>
              <a:rPr lang="en-US" sz="4800" kern="1200" dirty="0" err="1">
                <a:solidFill>
                  <a:schemeClr val="bg1"/>
                </a:solidFill>
                <a:latin typeface="+mj-lt"/>
                <a:ea typeface="+mj-ea"/>
                <a:cs typeface="+mj-cs"/>
              </a:rPr>
              <a:t>modulaire</a:t>
            </a:r>
            <a:r>
              <a:rPr lang="en-US" sz="4800" kern="1200" dirty="0">
                <a:solidFill>
                  <a:schemeClr val="bg1"/>
                </a:solidFill>
                <a:latin typeface="+mj-lt"/>
                <a:ea typeface="+mj-ea"/>
                <a:cs typeface="+mj-cs"/>
              </a:rPr>
              <a:t> </a:t>
            </a:r>
            <a:r>
              <a:rPr lang="en-US" sz="4800" kern="1200" dirty="0" err="1">
                <a:solidFill>
                  <a:schemeClr val="bg1"/>
                </a:solidFill>
                <a:latin typeface="+mj-lt"/>
                <a:ea typeface="+mj-ea"/>
                <a:cs typeface="+mj-cs"/>
              </a:rPr>
              <a:t>hexagonale</a:t>
            </a:r>
            <a:r>
              <a:rPr lang="en-US" sz="4800" kern="1200" dirty="0">
                <a:solidFill>
                  <a:schemeClr val="bg1"/>
                </a:solidFill>
                <a:latin typeface="+mj-lt"/>
                <a:ea typeface="+mj-ea"/>
                <a:cs typeface="+mj-cs"/>
              </a:rPr>
              <a:t> </a:t>
            </a:r>
            <a:r>
              <a:rPr lang="en-US" sz="4800" kern="1200" dirty="0" err="1">
                <a:solidFill>
                  <a:schemeClr val="bg1"/>
                </a:solidFill>
                <a:latin typeface="+mj-lt"/>
                <a:ea typeface="+mj-ea"/>
                <a:cs typeface="+mj-cs"/>
              </a:rPr>
              <a:t>architectuur</a:t>
            </a:r>
            <a:r>
              <a:rPr lang="en-US" sz="4800" kern="1200" dirty="0">
                <a:solidFill>
                  <a:schemeClr val="bg1"/>
                </a:solidFill>
                <a:latin typeface="+mj-lt"/>
                <a:ea typeface="+mj-ea"/>
                <a:cs typeface="+mj-cs"/>
              </a:rPr>
              <a:t> de </a:t>
            </a:r>
            <a:r>
              <a:rPr lang="en-US" sz="4800" kern="1200" dirty="0" err="1">
                <a:solidFill>
                  <a:schemeClr val="bg1"/>
                </a:solidFill>
                <a:latin typeface="+mj-lt"/>
                <a:ea typeface="+mj-ea"/>
                <a:cs typeface="+mj-cs"/>
              </a:rPr>
              <a:t>heilige</a:t>
            </a:r>
            <a:r>
              <a:rPr lang="en-US" sz="4800" kern="1200" dirty="0">
                <a:solidFill>
                  <a:schemeClr val="bg1"/>
                </a:solidFill>
                <a:latin typeface="+mj-lt"/>
                <a:ea typeface="+mj-ea"/>
                <a:cs typeface="+mj-cs"/>
              </a:rPr>
              <a:t> grail? </a:t>
            </a:r>
          </a:p>
        </p:txBody>
      </p:sp>
      <p:cxnSp>
        <p:nvCxnSpPr>
          <p:cNvPr id="10" name="Straight Connector 9">
            <a:extLst>
              <a:ext uri="{FF2B5EF4-FFF2-40B4-BE49-F238E27FC236}">
                <a16:creationId xmlns:a16="http://schemas.microsoft.com/office/drawing/2014/main" id="{C4C8A451-B6C1-4CB1-95FC-2DBDEC61FF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068597"/>
            <a:ext cx="748602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439DD6-1CCF-48C6-AF10-B70187930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360607" y="4859086"/>
            <a:ext cx="583139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3B8E929-1C5B-F113-D04F-E3E9D141E854}"/>
              </a:ext>
            </a:extLst>
          </p:cNvPr>
          <p:cNvSpPr txBox="1">
            <a:spLocks/>
          </p:cNvSpPr>
          <p:nvPr/>
        </p:nvSpPr>
        <p:spPr>
          <a:xfrm>
            <a:off x="4488966" y="2511633"/>
            <a:ext cx="6151074" cy="21543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dirty="0">
                <a:solidFill>
                  <a:schemeClr val="bg1"/>
                </a:solidFill>
              </a:rPr>
              <a:t>Laten we </a:t>
            </a:r>
            <a:r>
              <a:rPr lang="en-US" sz="4800" dirty="0" err="1">
                <a:solidFill>
                  <a:schemeClr val="bg1"/>
                </a:solidFill>
              </a:rPr>
              <a:t>kijken</a:t>
            </a:r>
            <a:r>
              <a:rPr lang="en-US" sz="4800" dirty="0">
                <a:solidFill>
                  <a:schemeClr val="bg1"/>
                </a:solidFill>
              </a:rPr>
              <a:t>…</a:t>
            </a:r>
          </a:p>
        </p:txBody>
      </p:sp>
    </p:spTree>
    <p:extLst>
      <p:ext uri="{BB962C8B-B14F-4D97-AF65-F5344CB8AC3E}">
        <p14:creationId xmlns:p14="http://schemas.microsoft.com/office/powerpoint/2010/main" val="26955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EBEBC37-D4F6-CCD5-454C-822FE7866890}"/>
              </a:ext>
            </a:extLst>
          </p:cNvPr>
          <p:cNvPicPr>
            <a:picLocks noChangeAspect="1"/>
          </p:cNvPicPr>
          <p:nvPr/>
        </p:nvPicPr>
        <p:blipFill rotWithShape="1">
          <a:blip r:embed="rId2"/>
          <a:srcRect t="36964" r="8808" b="11741"/>
          <a:stretch/>
        </p:blipFill>
        <p:spPr>
          <a:xfrm>
            <a:off x="20" y="10"/>
            <a:ext cx="12191981" cy="6857990"/>
          </a:xfrm>
          <a:prstGeom prst="rect">
            <a:avLst/>
          </a:prstGeom>
        </p:spPr>
      </p:pic>
      <p:sp>
        <p:nvSpPr>
          <p:cNvPr id="32" name="Rectangle 3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18F9B4-8D39-6DD0-7E43-1ACA5D688CE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Hexagonale</a:t>
            </a:r>
            <a:r>
              <a:rPr lang="en-US" sz="6600" dirty="0">
                <a:solidFill>
                  <a:schemeClr val="bg1"/>
                </a:solidFill>
              </a:rPr>
              <a:t> </a:t>
            </a:r>
            <a:r>
              <a:rPr lang="en-US" sz="6600">
                <a:solidFill>
                  <a:schemeClr val="bg1"/>
                </a:solidFill>
              </a:rPr>
              <a:t>architectuur</a:t>
            </a:r>
            <a:endParaRPr lang="en-US" sz="6600" dirty="0">
              <a:solidFill>
                <a:schemeClr val="bg1"/>
              </a:solidFill>
            </a:endParaRPr>
          </a:p>
        </p:txBody>
      </p:sp>
      <p:sp>
        <p:nvSpPr>
          <p:cNvPr id="34" name="Rectangle: Rounded Corners 3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6738C6-D3B8-85B0-5923-3249FCA8CBBC}"/>
              </a:ext>
            </a:extLst>
          </p:cNvPr>
          <p:cNvSpPr txBox="1"/>
          <p:nvPr/>
        </p:nvSpPr>
        <p:spPr>
          <a:xfrm>
            <a:off x="7975038" y="6606015"/>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2/11/2023</a:t>
            </a:r>
            <a:endParaRPr lang="en-NL" sz="1050" dirty="0"/>
          </a:p>
        </p:txBody>
      </p:sp>
    </p:spTree>
    <p:extLst>
      <p:ext uri="{BB962C8B-B14F-4D97-AF65-F5344CB8AC3E}">
        <p14:creationId xmlns:p14="http://schemas.microsoft.com/office/powerpoint/2010/main" val="29128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BDBAA86-F58A-036F-91D0-D10555195412}"/>
              </a:ext>
            </a:extLst>
          </p:cNvPr>
          <p:cNvSpPr>
            <a:spLocks noGrp="1"/>
          </p:cNvSpPr>
          <p:nvPr>
            <p:ph type="title"/>
          </p:nvPr>
        </p:nvSpPr>
        <p:spPr>
          <a:xfrm>
            <a:off x="838200" y="669925"/>
            <a:ext cx="4508946" cy="1325563"/>
          </a:xfrm>
        </p:spPr>
        <p:txBody>
          <a:bodyPr anchor="b">
            <a:normAutofit/>
          </a:bodyPr>
          <a:lstStyle/>
          <a:p>
            <a:pPr algn="r"/>
            <a:r>
              <a:rPr lang="nl-NL" dirty="0">
                <a:solidFill>
                  <a:schemeClr val="bg1"/>
                </a:solidFill>
              </a:rPr>
              <a:t>Hexagonale en clean architectuur</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AEC53FDF-E6CD-A986-CA33-3E765ADE42C5}"/>
              </a:ext>
            </a:extLst>
          </p:cNvPr>
          <p:cNvSpPr>
            <a:spLocks noGrp="1"/>
          </p:cNvSpPr>
          <p:nvPr>
            <p:ph idx="1"/>
          </p:nvPr>
        </p:nvSpPr>
        <p:spPr>
          <a:xfrm>
            <a:off x="1392667" y="2398957"/>
            <a:ext cx="9406666" cy="3526144"/>
          </a:xfrm>
        </p:spPr>
        <p:txBody>
          <a:bodyPr>
            <a:normAutofit/>
          </a:bodyPr>
          <a:lstStyle/>
          <a:p>
            <a:r>
              <a:rPr lang="en-US" sz="2000" dirty="0" err="1">
                <a:solidFill>
                  <a:schemeClr val="bg1"/>
                </a:solidFill>
              </a:rPr>
              <a:t>Hexagonale</a:t>
            </a:r>
            <a:r>
              <a:rPr lang="en-US" sz="2000" dirty="0">
                <a:solidFill>
                  <a:schemeClr val="bg1"/>
                </a:solidFill>
              </a:rPr>
              <a:t> </a:t>
            </a:r>
            <a:r>
              <a:rPr lang="en-US" sz="2000" dirty="0" err="1">
                <a:solidFill>
                  <a:schemeClr val="bg1"/>
                </a:solidFill>
              </a:rPr>
              <a:t>architectuur</a:t>
            </a:r>
            <a:r>
              <a:rPr lang="en-US" sz="2000" dirty="0">
                <a:solidFill>
                  <a:schemeClr val="bg1"/>
                </a:solidFill>
              </a:rPr>
              <a:t> (Alistair Cockburn)</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C180D398-106B-433C-0276-6AD795FDF2B5}"/>
              </a:ext>
            </a:extLst>
          </p:cNvPr>
          <p:cNvGrpSpPr/>
          <p:nvPr/>
        </p:nvGrpSpPr>
        <p:grpSpPr>
          <a:xfrm>
            <a:off x="4522304" y="3000311"/>
            <a:ext cx="7006215" cy="3187764"/>
            <a:chOff x="4094921" y="2852531"/>
            <a:chExt cx="7006215" cy="3187764"/>
          </a:xfrm>
        </p:grpSpPr>
        <p:sp>
          <p:nvSpPr>
            <p:cNvPr id="4" name="Rectangle 3">
              <a:extLst>
                <a:ext uri="{FF2B5EF4-FFF2-40B4-BE49-F238E27FC236}">
                  <a16:creationId xmlns:a16="http://schemas.microsoft.com/office/drawing/2014/main" id="{3F5A8A31-93C3-20AF-0C74-55B112FC575C}"/>
                </a:ext>
              </a:extLst>
            </p:cNvPr>
            <p:cNvSpPr/>
            <p:nvPr/>
          </p:nvSpPr>
          <p:spPr>
            <a:xfrm>
              <a:off x="4094921" y="2852531"/>
              <a:ext cx="7006215" cy="31877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 name="Picture 6">
              <a:extLst>
                <a:ext uri="{FF2B5EF4-FFF2-40B4-BE49-F238E27FC236}">
                  <a16:creationId xmlns:a16="http://schemas.microsoft.com/office/drawing/2014/main" id="{EF3F1235-D1DE-0F99-9C41-8DF67980C008}"/>
                </a:ext>
              </a:extLst>
            </p:cNvPr>
            <p:cNvPicPr>
              <a:picLocks noChangeAspect="1"/>
            </p:cNvPicPr>
            <p:nvPr/>
          </p:nvPicPr>
          <p:blipFill>
            <a:blip r:embed="rId2"/>
            <a:stretch>
              <a:fillRect/>
            </a:stretch>
          </p:blipFill>
          <p:spPr>
            <a:xfrm>
              <a:off x="4277673" y="2966932"/>
              <a:ext cx="6672562" cy="2958169"/>
            </a:xfrm>
            <a:prstGeom prst="rect">
              <a:avLst/>
            </a:prstGeom>
          </p:spPr>
        </p:pic>
      </p:grpSp>
    </p:spTree>
    <p:extLst>
      <p:ext uri="{BB962C8B-B14F-4D97-AF65-F5344CB8AC3E}">
        <p14:creationId xmlns:p14="http://schemas.microsoft.com/office/powerpoint/2010/main" val="1693438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11E6DF5-54CC-7CE2-003C-42FCE9B1CE34}"/>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Clean </a:t>
            </a:r>
            <a:r>
              <a:rPr lang="en-US" dirty="0" err="1">
                <a:solidFill>
                  <a:schemeClr val="bg1"/>
                </a:solidFill>
              </a:rPr>
              <a:t>architectuur</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18E898-F70E-9788-CF0D-C55AFDBD6508}"/>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Clean architecture (Robert C. Martin)</a:t>
            </a:r>
            <a:endParaRPr lang="en-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fbeelding 6">
            <a:extLst>
              <a:ext uri="{FF2B5EF4-FFF2-40B4-BE49-F238E27FC236}">
                <a16:creationId xmlns:a16="http://schemas.microsoft.com/office/drawing/2014/main" id="{1696C681-B0DD-FB16-F13F-CE6BA1794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552" y="2399587"/>
            <a:ext cx="4957011" cy="3640707"/>
          </a:xfrm>
          <a:prstGeom prst="rect">
            <a:avLst/>
          </a:prstGeom>
        </p:spPr>
      </p:pic>
    </p:spTree>
    <p:extLst>
      <p:ext uri="{BB962C8B-B14F-4D97-AF65-F5344CB8AC3E}">
        <p14:creationId xmlns:p14="http://schemas.microsoft.com/office/powerpoint/2010/main" val="1707630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A38DC8A-DCCA-3EC6-9D91-612EFF4AB4A1}"/>
              </a:ext>
            </a:extLst>
          </p:cNvPr>
          <p:cNvSpPr>
            <a:spLocks noGrp="1"/>
          </p:cNvSpPr>
          <p:nvPr>
            <p:ph type="title"/>
          </p:nvPr>
        </p:nvSpPr>
        <p:spPr>
          <a:xfrm>
            <a:off x="838200" y="669925"/>
            <a:ext cx="4508946" cy="1325563"/>
          </a:xfrm>
        </p:spPr>
        <p:txBody>
          <a:bodyPr anchor="b">
            <a:normAutofit fontScale="90000"/>
          </a:bodyPr>
          <a:lstStyle/>
          <a:p>
            <a:pPr algn="r"/>
            <a:r>
              <a:rPr lang="en-US" dirty="0">
                <a:solidFill>
                  <a:schemeClr val="bg1"/>
                </a:solidFill>
              </a:rPr>
              <a:t>Meer </a:t>
            </a:r>
            <a:r>
              <a:rPr lang="en-US" dirty="0" err="1">
                <a:solidFill>
                  <a:schemeClr val="bg1"/>
                </a:solidFill>
              </a:rPr>
              <a:t>overeenkomsten</a:t>
            </a:r>
            <a:r>
              <a:rPr lang="en-US" dirty="0">
                <a:solidFill>
                  <a:schemeClr val="bg1"/>
                </a:solidFill>
              </a:rPr>
              <a:t> dan </a:t>
            </a:r>
            <a:r>
              <a:rPr lang="en-US" dirty="0" err="1">
                <a:solidFill>
                  <a:schemeClr val="bg1"/>
                </a:solidFill>
              </a:rPr>
              <a:t>verschillen</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4AC440-E5E1-7883-B1B8-802094D6149B}"/>
              </a:ext>
            </a:extLst>
          </p:cNvPr>
          <p:cNvPicPr>
            <a:picLocks noChangeAspect="1"/>
          </p:cNvPicPr>
          <p:nvPr/>
        </p:nvPicPr>
        <p:blipFill>
          <a:blip r:embed="rId2"/>
          <a:stretch>
            <a:fillRect/>
          </a:stretch>
        </p:blipFill>
        <p:spPr>
          <a:xfrm>
            <a:off x="685800" y="2224081"/>
            <a:ext cx="6808855" cy="2638431"/>
          </a:xfrm>
          <a:prstGeom prst="rect">
            <a:avLst/>
          </a:prstGeom>
        </p:spPr>
      </p:pic>
      <p:pic>
        <p:nvPicPr>
          <p:cNvPr id="13" name="Picture 12" descr="A diagram of a diagram&#10;&#10;Description automatically generated">
            <a:extLst>
              <a:ext uri="{FF2B5EF4-FFF2-40B4-BE49-F238E27FC236}">
                <a16:creationId xmlns:a16="http://schemas.microsoft.com/office/drawing/2014/main" id="{F872EBE2-6BCA-3795-DDAC-DCE850DC6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870" y="4341588"/>
            <a:ext cx="2219066" cy="2219066"/>
          </a:xfrm>
          <a:prstGeom prst="rect">
            <a:avLst/>
          </a:prstGeom>
        </p:spPr>
      </p:pic>
      <p:sp>
        <p:nvSpPr>
          <p:cNvPr id="14" name="TextBox 13">
            <a:extLst>
              <a:ext uri="{FF2B5EF4-FFF2-40B4-BE49-F238E27FC236}">
                <a16:creationId xmlns:a16="http://schemas.microsoft.com/office/drawing/2014/main" id="{2B8CC32B-ABBE-509F-7D60-1C0B07BC96FB}"/>
              </a:ext>
            </a:extLst>
          </p:cNvPr>
          <p:cNvSpPr txBox="1"/>
          <p:nvPr/>
        </p:nvSpPr>
        <p:spPr>
          <a:xfrm>
            <a:off x="7756135" y="3826285"/>
            <a:ext cx="3954801" cy="400110"/>
          </a:xfrm>
          <a:prstGeom prst="rect">
            <a:avLst/>
          </a:prstGeom>
          <a:noFill/>
        </p:spPr>
        <p:txBody>
          <a:bodyPr wrap="none" rtlCol="0">
            <a:spAutoFit/>
          </a:bodyPr>
          <a:lstStyle/>
          <a:p>
            <a:r>
              <a:rPr lang="en-US" sz="2000" dirty="0">
                <a:solidFill>
                  <a:schemeClr val="bg1"/>
                </a:solidFill>
              </a:rPr>
              <a:t>En dan </a:t>
            </a:r>
            <a:r>
              <a:rPr lang="en-US" sz="2000" dirty="0" err="1">
                <a:solidFill>
                  <a:schemeClr val="bg1"/>
                </a:solidFill>
              </a:rPr>
              <a:t>ook</a:t>
            </a:r>
            <a:r>
              <a:rPr lang="en-US" sz="2000" dirty="0">
                <a:solidFill>
                  <a:schemeClr val="bg1"/>
                </a:solidFill>
              </a:rPr>
              <a:t> </a:t>
            </a:r>
            <a:r>
              <a:rPr lang="en-US" sz="2000" dirty="0" err="1">
                <a:solidFill>
                  <a:schemeClr val="bg1"/>
                </a:solidFill>
              </a:rPr>
              <a:t>nog</a:t>
            </a:r>
            <a:r>
              <a:rPr lang="en-US" sz="2000" dirty="0">
                <a:solidFill>
                  <a:schemeClr val="bg1"/>
                </a:solidFill>
              </a:rPr>
              <a:t> onion </a:t>
            </a:r>
            <a:r>
              <a:rPr lang="en-US" sz="2000" dirty="0" err="1">
                <a:solidFill>
                  <a:schemeClr val="bg1"/>
                </a:solidFill>
              </a:rPr>
              <a:t>architectuur</a:t>
            </a:r>
            <a:r>
              <a:rPr lang="en-US" sz="2000" dirty="0">
                <a:solidFill>
                  <a:schemeClr val="bg1"/>
                </a:solidFill>
              </a:rPr>
              <a:t>…</a:t>
            </a:r>
            <a:endParaRPr lang="en-NL" sz="2000" dirty="0">
              <a:solidFill>
                <a:schemeClr val="bg1"/>
              </a:solidFill>
            </a:endParaRPr>
          </a:p>
        </p:txBody>
      </p:sp>
    </p:spTree>
    <p:extLst>
      <p:ext uri="{BB962C8B-B14F-4D97-AF65-F5344CB8AC3E}">
        <p14:creationId xmlns:p14="http://schemas.microsoft.com/office/powerpoint/2010/main" val="1296638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F57144DB-A2FA-DDE5-5F5B-0371235ED607}"/>
              </a:ext>
            </a:extLst>
          </p:cNvPr>
          <p:cNvSpPr>
            <a:spLocks noGrp="1"/>
          </p:cNvSpPr>
          <p:nvPr>
            <p:ph type="title"/>
          </p:nvPr>
        </p:nvSpPr>
        <p:spPr>
          <a:xfrm>
            <a:off x="838200" y="669925"/>
            <a:ext cx="4508946" cy="1325563"/>
          </a:xfrm>
        </p:spPr>
        <p:txBody>
          <a:bodyPr anchor="b">
            <a:normAutofit/>
          </a:bodyPr>
          <a:lstStyle/>
          <a:p>
            <a:pPr algn="r"/>
            <a:r>
              <a:rPr lang="nl-NL" sz="3700">
                <a:solidFill>
                  <a:schemeClr val="bg1"/>
                </a:solidFill>
              </a:rPr>
              <a:t>Voordelen hexagonale architectuur</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98FB75A4-EBC9-9326-6483-16474D114645}"/>
              </a:ext>
            </a:extLst>
          </p:cNvPr>
          <p:cNvSpPr>
            <a:spLocks noGrp="1"/>
          </p:cNvSpPr>
          <p:nvPr>
            <p:ph idx="1"/>
          </p:nvPr>
        </p:nvSpPr>
        <p:spPr>
          <a:xfrm>
            <a:off x="1392667" y="2398957"/>
            <a:ext cx="9406666" cy="3526144"/>
          </a:xfrm>
        </p:spPr>
        <p:txBody>
          <a:bodyPr>
            <a:normAutofit/>
          </a:bodyPr>
          <a:lstStyle/>
          <a:p>
            <a:pPr algn="l">
              <a:buFont typeface="+mj-lt"/>
              <a:buAutoNum type="arabicPeriod"/>
            </a:pPr>
            <a:r>
              <a:rPr lang="nl-NL" sz="1600" b="1" i="0" dirty="0" err="1">
                <a:solidFill>
                  <a:srgbClr val="D1D5DB"/>
                </a:solidFill>
                <a:effectLst/>
                <a:latin typeface="Söhne"/>
              </a:rPr>
              <a:t>Separation</a:t>
            </a:r>
            <a:r>
              <a:rPr lang="nl-NL" sz="1600" b="1" i="0" dirty="0">
                <a:solidFill>
                  <a:srgbClr val="D1D5DB"/>
                </a:solidFill>
                <a:effectLst/>
                <a:latin typeface="Söhne"/>
              </a:rPr>
              <a:t> of concerns</a:t>
            </a:r>
            <a:r>
              <a:rPr lang="nl-NL" sz="1600" b="0" i="0" dirty="0">
                <a:solidFill>
                  <a:srgbClr val="D1D5DB"/>
                </a:solidFill>
                <a:effectLst/>
                <a:latin typeface="Söhne"/>
              </a:rPr>
              <a:t>: Duidelijk onderscheid tussen business logica en I/O operaties.</a:t>
            </a:r>
          </a:p>
          <a:p>
            <a:pPr algn="l">
              <a:buFont typeface="+mj-lt"/>
              <a:buAutoNum type="arabicPeriod"/>
            </a:pPr>
            <a:r>
              <a:rPr lang="nl-NL" sz="1600" b="1" i="0" dirty="0">
                <a:solidFill>
                  <a:srgbClr val="D1D5DB"/>
                </a:solidFill>
                <a:effectLst/>
                <a:latin typeface="Söhne"/>
              </a:rPr>
              <a:t>Testbaarheid</a:t>
            </a:r>
            <a:r>
              <a:rPr lang="nl-NL" sz="1600" b="0" i="0" dirty="0">
                <a:solidFill>
                  <a:srgbClr val="D1D5DB"/>
                </a:solidFill>
                <a:effectLst/>
                <a:latin typeface="Söhne"/>
              </a:rPr>
              <a:t>: Vereenvoudigt het testen van de applicatiekern los van externe componenten.</a:t>
            </a:r>
          </a:p>
          <a:p>
            <a:pPr algn="l">
              <a:buFont typeface="+mj-lt"/>
              <a:buAutoNum type="arabicPeriod"/>
            </a:pPr>
            <a:r>
              <a:rPr lang="nl-NL" sz="1600" b="1" i="0" dirty="0">
                <a:solidFill>
                  <a:srgbClr val="D1D5DB"/>
                </a:solidFill>
                <a:effectLst/>
                <a:latin typeface="Söhne"/>
              </a:rPr>
              <a:t>Flexibiliteit</a:t>
            </a:r>
            <a:r>
              <a:rPr lang="nl-NL" sz="1600" b="0" i="0" dirty="0">
                <a:solidFill>
                  <a:srgbClr val="D1D5DB"/>
                </a:solidFill>
                <a:effectLst/>
                <a:latin typeface="Söhne"/>
              </a:rPr>
              <a:t>: Maakt eenvoudige aanpassing aan gekoppelde systemen, technologieën en afhankelijkheden mogelijk zonder kernlogica te wijzigen.</a:t>
            </a:r>
          </a:p>
          <a:p>
            <a:pPr algn="l">
              <a:buFont typeface="+mj-lt"/>
              <a:buAutoNum type="arabicPeriod"/>
            </a:pPr>
            <a:r>
              <a:rPr lang="nl-NL" sz="1600" b="1" i="0" dirty="0">
                <a:solidFill>
                  <a:srgbClr val="D1D5DB"/>
                </a:solidFill>
                <a:effectLst/>
                <a:latin typeface="Söhne"/>
              </a:rPr>
              <a:t>Vervangbaarheid (</a:t>
            </a:r>
            <a:r>
              <a:rPr lang="nl-NL" sz="1600" b="1" i="0" dirty="0" err="1">
                <a:solidFill>
                  <a:srgbClr val="D1D5DB"/>
                </a:solidFill>
                <a:effectLst/>
                <a:latin typeface="Söhne"/>
              </a:rPr>
              <a:t>Pluggability</a:t>
            </a:r>
            <a:r>
              <a:rPr lang="nl-NL" sz="1600" b="1" i="0" dirty="0">
                <a:solidFill>
                  <a:srgbClr val="D1D5DB"/>
                </a:solidFill>
                <a:effectLst/>
                <a:latin typeface="Söhne"/>
              </a:rPr>
              <a:t>)</a:t>
            </a:r>
            <a:r>
              <a:rPr lang="nl-NL" sz="1600" b="0" i="0" dirty="0">
                <a:solidFill>
                  <a:srgbClr val="D1D5DB"/>
                </a:solidFill>
                <a:effectLst/>
                <a:latin typeface="Söhne"/>
              </a:rPr>
              <a:t>: Componenten kunnen onafhankelijk worden gebruikt en vervangen (als plug-ins).</a:t>
            </a:r>
          </a:p>
          <a:p>
            <a:pPr algn="l">
              <a:buFont typeface="+mj-lt"/>
              <a:buAutoNum type="arabicPeriod"/>
            </a:pPr>
            <a:r>
              <a:rPr lang="nl-NL" sz="1600" b="1" i="0" dirty="0">
                <a:solidFill>
                  <a:srgbClr val="D1D5DB"/>
                </a:solidFill>
                <a:effectLst/>
                <a:latin typeface="Söhne"/>
              </a:rPr>
              <a:t>Parallelle ontwikkeling</a:t>
            </a:r>
            <a:r>
              <a:rPr lang="nl-NL" sz="1600" b="0" i="0" dirty="0">
                <a:solidFill>
                  <a:srgbClr val="D1D5DB"/>
                </a:solidFill>
                <a:effectLst/>
                <a:latin typeface="Söhne"/>
              </a:rPr>
              <a:t>: Teams kunnen tegelijkertijd aan verschillende delen werken zonder conflicten.</a:t>
            </a:r>
          </a:p>
          <a:p>
            <a:pPr algn="l">
              <a:buFont typeface="+mj-lt"/>
              <a:buAutoNum type="arabicPeriod"/>
            </a:pPr>
            <a:r>
              <a:rPr lang="nl-NL" sz="1600" b="1" i="0" dirty="0">
                <a:solidFill>
                  <a:srgbClr val="D1D5DB"/>
                </a:solidFill>
                <a:effectLst/>
                <a:latin typeface="Söhne"/>
              </a:rPr>
              <a:t>Beveiliging</a:t>
            </a:r>
            <a:r>
              <a:rPr lang="nl-NL" sz="1600" b="0" i="0" dirty="0">
                <a:solidFill>
                  <a:srgbClr val="D1D5DB"/>
                </a:solidFill>
                <a:effectLst/>
                <a:latin typeface="Söhne"/>
              </a:rPr>
              <a:t>: Functies als een beveiligde tussenlaag tussen de applicatiekern en externe aanvragen.</a:t>
            </a:r>
          </a:p>
          <a:p>
            <a:pPr algn="l">
              <a:buFont typeface="+mj-lt"/>
              <a:buAutoNum type="arabicPeriod"/>
            </a:pPr>
            <a:r>
              <a:rPr lang="nl-NL" sz="1600" b="1" i="0" dirty="0">
                <a:solidFill>
                  <a:srgbClr val="D1D5DB"/>
                </a:solidFill>
                <a:effectLst/>
                <a:latin typeface="Söhne"/>
              </a:rPr>
              <a:t>Infrastructuur onafhankelijkheid</a:t>
            </a:r>
            <a:r>
              <a:rPr lang="nl-NL" sz="1600" b="0" i="0" dirty="0">
                <a:solidFill>
                  <a:srgbClr val="D1D5DB"/>
                </a:solidFill>
                <a:effectLst/>
                <a:latin typeface="Söhne"/>
              </a:rPr>
              <a:t>: Maakt het eenvoudiger om de applicatie over verschillende omgevingen te verplaatsen.</a:t>
            </a:r>
          </a:p>
          <a:p>
            <a:pPr algn="l">
              <a:buFont typeface="+mj-lt"/>
              <a:buAutoNum type="arabicPeriod"/>
            </a:pPr>
            <a:r>
              <a:rPr lang="nl-NL" sz="1600" b="1" i="0" dirty="0">
                <a:solidFill>
                  <a:srgbClr val="D1D5DB"/>
                </a:solidFill>
                <a:effectLst/>
                <a:latin typeface="Söhne"/>
              </a:rPr>
              <a:t>Duidelijke contracten</a:t>
            </a:r>
            <a:r>
              <a:rPr lang="nl-NL" sz="1600" b="0" i="0" dirty="0">
                <a:solidFill>
                  <a:srgbClr val="D1D5DB"/>
                </a:solidFill>
                <a:effectLst/>
                <a:latin typeface="Söhne"/>
              </a:rPr>
              <a:t>: Expliciete interfaces bevorderen robuuste interacties tussen componenten.</a:t>
            </a:r>
          </a:p>
          <a:p>
            <a:endParaRPr lang="nl-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65EE03-B2D3-CDAA-D86D-2B9DCA4218A6}"/>
              </a:ext>
            </a:extLst>
          </p:cNvPr>
          <p:cNvPicPr>
            <a:picLocks noChangeAspect="1"/>
          </p:cNvPicPr>
          <p:nvPr/>
        </p:nvPicPr>
        <p:blipFill>
          <a:blip r:embed="rId2"/>
          <a:stretch>
            <a:fillRect/>
          </a:stretch>
        </p:blipFill>
        <p:spPr>
          <a:xfrm>
            <a:off x="9360568" y="217636"/>
            <a:ext cx="2598995" cy="2598995"/>
          </a:xfrm>
          <a:prstGeom prst="rect">
            <a:avLst/>
          </a:prstGeom>
        </p:spPr>
      </p:pic>
      <p:sp>
        <p:nvSpPr>
          <p:cNvPr id="4" name="TextBox 3">
            <a:extLst>
              <a:ext uri="{FF2B5EF4-FFF2-40B4-BE49-F238E27FC236}">
                <a16:creationId xmlns:a16="http://schemas.microsoft.com/office/drawing/2014/main" id="{87DDF5BF-C17E-A50D-55CE-4203DD257EB3}"/>
              </a:ext>
            </a:extLst>
          </p:cNvPr>
          <p:cNvSpPr txBox="1"/>
          <p:nvPr/>
        </p:nvSpPr>
        <p:spPr>
          <a:xfrm>
            <a:off x="7803289" y="6481197"/>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2/11/2023</a:t>
            </a:r>
            <a:endParaRPr lang="en-NL" sz="1050" dirty="0"/>
          </a:p>
        </p:txBody>
      </p:sp>
    </p:spTree>
    <p:extLst>
      <p:ext uri="{BB962C8B-B14F-4D97-AF65-F5344CB8AC3E}">
        <p14:creationId xmlns:p14="http://schemas.microsoft.com/office/powerpoint/2010/main" val="201325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A1A887B9-1A45-C09F-C6E6-9AFA54E37226}"/>
              </a:ext>
            </a:extLst>
          </p:cNvPr>
          <p:cNvSpPr>
            <a:spLocks noGrp="1"/>
          </p:cNvSpPr>
          <p:nvPr>
            <p:ph type="title"/>
          </p:nvPr>
        </p:nvSpPr>
        <p:spPr>
          <a:xfrm>
            <a:off x="838200" y="669925"/>
            <a:ext cx="4508946" cy="1325563"/>
          </a:xfrm>
        </p:spPr>
        <p:txBody>
          <a:bodyPr anchor="b">
            <a:normAutofit/>
          </a:bodyPr>
          <a:lstStyle/>
          <a:p>
            <a:pPr algn="r"/>
            <a:r>
              <a:rPr lang="en-US" dirty="0" err="1">
                <a:solidFill>
                  <a:schemeClr val="bg1"/>
                </a:solidFill>
              </a:rPr>
              <a:t>Toepassen</a:t>
            </a:r>
            <a:r>
              <a:rPr lang="en-US" dirty="0">
                <a:solidFill>
                  <a:schemeClr val="bg1"/>
                </a:solidFill>
              </a:rPr>
              <a:t> in </a:t>
            </a:r>
            <a:r>
              <a:rPr lang="en-US" dirty="0" err="1">
                <a:solidFill>
                  <a:schemeClr val="bg1"/>
                </a:solidFill>
              </a:rPr>
              <a:t>een</a:t>
            </a:r>
            <a:r>
              <a:rPr lang="en-US" dirty="0">
                <a:solidFill>
                  <a:schemeClr val="bg1"/>
                </a:solidFill>
              </a:rPr>
              <a:t> project</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04E827-BD02-6E53-5E92-1F658CB19EF3}"/>
              </a:ext>
            </a:extLst>
          </p:cNvPr>
          <p:cNvSpPr>
            <a:spLocks noGrp="1"/>
          </p:cNvSpPr>
          <p:nvPr>
            <p:ph idx="1"/>
          </p:nvPr>
        </p:nvSpPr>
        <p:spPr>
          <a:xfrm>
            <a:off x="1392667" y="2398957"/>
            <a:ext cx="9406666" cy="3526144"/>
          </a:xfrm>
        </p:spPr>
        <p:txBody>
          <a:bodyPr>
            <a:normAutofit/>
          </a:bodyPr>
          <a:lstStyle/>
          <a:p>
            <a:r>
              <a:rPr lang="en-US" sz="2000" dirty="0" err="1">
                <a:solidFill>
                  <a:schemeClr val="bg1"/>
                </a:solidFill>
              </a:rPr>
              <a:t>Simpel</a:t>
            </a:r>
            <a:r>
              <a:rPr lang="en-US" sz="2000" dirty="0">
                <a:solidFill>
                  <a:schemeClr val="bg1"/>
                </a:solidFill>
              </a:rPr>
              <a:t> ports </a:t>
            </a:r>
            <a:r>
              <a:rPr lang="en-US" sz="2000" dirty="0" err="1">
                <a:solidFill>
                  <a:schemeClr val="bg1"/>
                </a:solidFill>
              </a:rPr>
              <a:t>en</a:t>
            </a:r>
            <a:r>
              <a:rPr lang="en-US" sz="2000" dirty="0">
                <a:solidFill>
                  <a:schemeClr val="bg1"/>
                </a:solidFill>
              </a:rPr>
              <a:t> adapters design pattern, </a:t>
            </a:r>
            <a:r>
              <a:rPr lang="en-US" sz="2000" dirty="0" err="1">
                <a:solidFill>
                  <a:schemeClr val="bg1"/>
                </a:solidFill>
              </a:rPr>
              <a:t>gebruikmakend</a:t>
            </a:r>
            <a:r>
              <a:rPr lang="en-US" sz="2000" dirty="0">
                <a:solidFill>
                  <a:schemeClr val="bg1"/>
                </a:solidFill>
              </a:rPr>
              <a:t> van Dependency Inversion</a:t>
            </a:r>
          </a:p>
          <a:p>
            <a:r>
              <a:rPr lang="en-US" sz="2000" dirty="0">
                <a:solidFill>
                  <a:schemeClr val="bg1"/>
                </a:solidFill>
              </a:rPr>
              <a:t>In </a:t>
            </a:r>
            <a:r>
              <a:rPr lang="en-US" sz="2000" dirty="0" err="1">
                <a:solidFill>
                  <a:schemeClr val="bg1"/>
                </a:solidFill>
              </a:rPr>
              <a:t>essentie</a:t>
            </a:r>
            <a:r>
              <a:rPr lang="en-US" sz="2000" dirty="0">
                <a:solidFill>
                  <a:schemeClr val="bg1"/>
                </a:solidFill>
              </a:rPr>
              <a:t> </a:t>
            </a:r>
            <a:r>
              <a:rPr lang="en-US" sz="2000" dirty="0" err="1">
                <a:solidFill>
                  <a:schemeClr val="bg1"/>
                </a:solidFill>
              </a:rPr>
              <a:t>een</a:t>
            </a:r>
            <a:r>
              <a:rPr lang="en-US" sz="2000" dirty="0">
                <a:solidFill>
                  <a:schemeClr val="bg1"/>
                </a:solidFill>
              </a:rPr>
              <a:t> </a:t>
            </a:r>
            <a:r>
              <a:rPr lang="en-US" sz="2000" dirty="0" err="1">
                <a:solidFill>
                  <a:schemeClr val="bg1"/>
                </a:solidFill>
              </a:rPr>
              <a:t>gelaagde</a:t>
            </a:r>
            <a:r>
              <a:rPr lang="en-US" sz="2000" dirty="0">
                <a:solidFill>
                  <a:schemeClr val="bg1"/>
                </a:solidFill>
              </a:rPr>
              <a:t> </a:t>
            </a:r>
            <a:r>
              <a:rPr lang="en-US" sz="2000" dirty="0" err="1">
                <a:solidFill>
                  <a:schemeClr val="bg1"/>
                </a:solidFill>
              </a:rPr>
              <a:t>architectuur</a:t>
            </a:r>
            <a:r>
              <a:rPr lang="en-US" sz="2000" dirty="0">
                <a:solidFill>
                  <a:schemeClr val="bg1"/>
                </a:solidFill>
              </a:rPr>
              <a:t> + best practices (DI)</a:t>
            </a:r>
          </a:p>
          <a:p>
            <a:r>
              <a:rPr lang="en-US" sz="2000" dirty="0" err="1">
                <a:solidFill>
                  <a:schemeClr val="bg1"/>
                </a:solidFill>
              </a:rPr>
              <a:t>Technologie</a:t>
            </a:r>
            <a:r>
              <a:rPr lang="en-US" sz="2000" dirty="0">
                <a:solidFill>
                  <a:schemeClr val="bg1"/>
                </a:solidFill>
              </a:rPr>
              <a:t>- </a:t>
            </a:r>
            <a:r>
              <a:rPr lang="en-US" sz="2000" dirty="0" err="1">
                <a:solidFill>
                  <a:schemeClr val="bg1"/>
                </a:solidFill>
              </a:rPr>
              <a:t>en</a:t>
            </a:r>
            <a:r>
              <a:rPr lang="en-US" sz="2000" dirty="0">
                <a:solidFill>
                  <a:schemeClr val="bg1"/>
                </a:solidFill>
              </a:rPr>
              <a:t> framework </a:t>
            </a:r>
            <a:r>
              <a:rPr lang="en-US" sz="2000" dirty="0" err="1">
                <a:solidFill>
                  <a:schemeClr val="bg1"/>
                </a:solidFill>
              </a:rPr>
              <a:t>agnostisch</a:t>
            </a:r>
            <a:endParaRPr lang="en-US" sz="2000" dirty="0">
              <a:solidFill>
                <a:schemeClr val="bg1"/>
              </a:solidFill>
            </a:endParaRPr>
          </a:p>
          <a:p>
            <a:r>
              <a:rPr lang="en-US" sz="2000" dirty="0" err="1">
                <a:solidFill>
                  <a:schemeClr val="bg1"/>
                </a:solidFill>
              </a:rPr>
              <a:t>Vlakke</a:t>
            </a:r>
            <a:r>
              <a:rPr lang="en-US" sz="2000" dirty="0">
                <a:solidFill>
                  <a:schemeClr val="bg1"/>
                </a:solidFill>
              </a:rPr>
              <a:t> learning-curve om toe </a:t>
            </a:r>
            <a:r>
              <a:rPr lang="en-US" sz="2000" dirty="0" err="1">
                <a:solidFill>
                  <a:schemeClr val="bg1"/>
                </a:solidFill>
              </a:rPr>
              <a:t>te</a:t>
            </a:r>
            <a:r>
              <a:rPr lang="en-US" sz="2000" dirty="0">
                <a:solidFill>
                  <a:schemeClr val="bg1"/>
                </a:solidFill>
              </a:rPr>
              <a:t> </a:t>
            </a:r>
            <a:r>
              <a:rPr lang="en-US" sz="2000" dirty="0" err="1">
                <a:solidFill>
                  <a:schemeClr val="bg1"/>
                </a:solidFill>
              </a:rPr>
              <a:t>passen</a:t>
            </a:r>
            <a:endParaRPr lang="en-US" sz="2000" dirty="0">
              <a:solidFill>
                <a:schemeClr val="bg1"/>
              </a:solidFill>
            </a:endParaRPr>
          </a:p>
          <a:p>
            <a:endParaRPr lang="en-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fbeelding 6">
            <a:extLst>
              <a:ext uri="{FF2B5EF4-FFF2-40B4-BE49-F238E27FC236}">
                <a16:creationId xmlns:a16="http://schemas.microsoft.com/office/drawing/2014/main" id="{986894E1-F73D-CB4C-2023-6DE7545FB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2126" y="3066868"/>
            <a:ext cx="1476375" cy="1655776"/>
          </a:xfrm>
          <a:prstGeom prst="rect">
            <a:avLst/>
          </a:prstGeom>
        </p:spPr>
      </p:pic>
      <p:cxnSp>
        <p:nvCxnSpPr>
          <p:cNvPr id="11" name="Rechte verbindingslijn met pijl 10">
            <a:extLst>
              <a:ext uri="{FF2B5EF4-FFF2-40B4-BE49-F238E27FC236}">
                <a16:creationId xmlns:a16="http://schemas.microsoft.com/office/drawing/2014/main" id="{5E12A199-71F0-6CB5-5440-2AD229AC924D}"/>
              </a:ext>
            </a:extLst>
          </p:cNvPr>
          <p:cNvCxnSpPr>
            <a:cxnSpLocks/>
          </p:cNvCxnSpPr>
          <p:nvPr/>
        </p:nvCxnSpPr>
        <p:spPr>
          <a:xfrm>
            <a:off x="11044989" y="3066868"/>
            <a:ext cx="0" cy="16557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31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C10AF00-C7C9-7496-ECF7-F853AC62B1D7}"/>
              </a:ext>
            </a:extLst>
          </p:cNvPr>
          <p:cNvSpPr>
            <a:spLocks noGrp="1"/>
          </p:cNvSpPr>
          <p:nvPr>
            <p:ph type="title"/>
          </p:nvPr>
        </p:nvSpPr>
        <p:spPr>
          <a:xfrm>
            <a:off x="838200" y="669925"/>
            <a:ext cx="4508946" cy="1325563"/>
          </a:xfrm>
        </p:spPr>
        <p:txBody>
          <a:bodyPr anchor="b">
            <a:normAutofit/>
          </a:bodyPr>
          <a:lstStyle/>
          <a:p>
            <a:pPr algn="r"/>
            <a:r>
              <a:rPr lang="en-GB">
                <a:solidFill>
                  <a:schemeClr val="bg1"/>
                </a:solidFill>
              </a:rPr>
              <a:t>Waar gaan we het over hebben</a:t>
            </a:r>
            <a:endParaRPr lang="en-N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311871-468E-BF43-A70C-809B6DBDEBD5}"/>
              </a:ext>
            </a:extLst>
          </p:cNvPr>
          <p:cNvSpPr>
            <a:spLocks noGrp="1"/>
          </p:cNvSpPr>
          <p:nvPr>
            <p:ph idx="1"/>
          </p:nvPr>
        </p:nvSpPr>
        <p:spPr>
          <a:xfrm>
            <a:off x="1392667" y="2398957"/>
            <a:ext cx="9406666" cy="3526144"/>
          </a:xfrm>
        </p:spPr>
        <p:txBody>
          <a:bodyPr>
            <a:normAutofit/>
          </a:bodyPr>
          <a:lstStyle/>
          <a:p>
            <a:r>
              <a:rPr lang="en-GB" sz="2000" dirty="0" err="1">
                <a:solidFill>
                  <a:schemeClr val="bg1"/>
                </a:solidFill>
              </a:rPr>
              <a:t>Hexagonale</a:t>
            </a:r>
            <a:r>
              <a:rPr lang="en-GB" sz="2000" dirty="0">
                <a:solidFill>
                  <a:schemeClr val="bg1"/>
                </a:solidFill>
              </a:rPr>
              <a:t> </a:t>
            </a:r>
            <a:r>
              <a:rPr lang="en-GB" sz="2000" dirty="0" err="1">
                <a:solidFill>
                  <a:schemeClr val="bg1"/>
                </a:solidFill>
              </a:rPr>
              <a:t>architectuur</a:t>
            </a:r>
            <a:r>
              <a:rPr lang="en-GB" sz="2000" dirty="0">
                <a:solidFill>
                  <a:schemeClr val="bg1"/>
                </a:solidFill>
              </a:rPr>
              <a:t>, modules, DDD </a:t>
            </a:r>
            <a:r>
              <a:rPr lang="en-GB" sz="2000" dirty="0" err="1">
                <a:solidFill>
                  <a:schemeClr val="bg1"/>
                </a:solidFill>
              </a:rPr>
              <a:t>en</a:t>
            </a:r>
            <a:r>
              <a:rPr lang="en-GB" sz="2000" dirty="0">
                <a:solidFill>
                  <a:schemeClr val="bg1"/>
                </a:solidFill>
              </a:rPr>
              <a:t> Classical TDD </a:t>
            </a:r>
            <a:r>
              <a:rPr lang="en-GB" sz="2000" dirty="0" err="1">
                <a:solidFill>
                  <a:schemeClr val="bg1"/>
                </a:solidFill>
              </a:rPr>
              <a:t>lijken</a:t>
            </a:r>
            <a:r>
              <a:rPr lang="en-GB" sz="2000" dirty="0">
                <a:solidFill>
                  <a:schemeClr val="bg1"/>
                </a:solidFill>
              </a:rPr>
              <a:t> </a:t>
            </a:r>
            <a:r>
              <a:rPr lang="en-GB" sz="2000" dirty="0" err="1">
                <a:solidFill>
                  <a:schemeClr val="bg1"/>
                </a:solidFill>
              </a:rPr>
              <a:t>positieve</a:t>
            </a:r>
            <a:r>
              <a:rPr lang="en-GB" sz="2000" dirty="0">
                <a:solidFill>
                  <a:schemeClr val="bg1"/>
                </a:solidFill>
              </a:rPr>
              <a:t> </a:t>
            </a:r>
            <a:r>
              <a:rPr lang="en-GB" sz="2000" dirty="0" err="1">
                <a:solidFill>
                  <a:schemeClr val="bg1"/>
                </a:solidFill>
              </a:rPr>
              <a:t>synergie</a:t>
            </a:r>
            <a:r>
              <a:rPr lang="en-GB" sz="2000" dirty="0">
                <a:solidFill>
                  <a:schemeClr val="bg1"/>
                </a:solidFill>
              </a:rPr>
              <a:t> </a:t>
            </a:r>
            <a:r>
              <a:rPr lang="en-GB" sz="2000" dirty="0" err="1">
                <a:solidFill>
                  <a:schemeClr val="bg1"/>
                </a:solidFill>
              </a:rPr>
              <a:t>te</a:t>
            </a:r>
            <a:r>
              <a:rPr lang="en-GB" sz="2000" dirty="0">
                <a:solidFill>
                  <a:schemeClr val="bg1"/>
                </a:solidFill>
              </a:rPr>
              <a:t> </a:t>
            </a:r>
            <a:r>
              <a:rPr lang="en-GB" sz="2000" dirty="0" err="1">
                <a:solidFill>
                  <a:schemeClr val="bg1"/>
                </a:solidFill>
              </a:rPr>
              <a:t>hebben</a:t>
            </a:r>
            <a:r>
              <a:rPr lang="en-GB" sz="2000" dirty="0">
                <a:solidFill>
                  <a:schemeClr val="bg1"/>
                </a:solidFill>
              </a:rPr>
              <a:t>, is </a:t>
            </a:r>
            <a:r>
              <a:rPr lang="en-GB" sz="2000" dirty="0" err="1">
                <a:solidFill>
                  <a:schemeClr val="bg1"/>
                </a:solidFill>
              </a:rPr>
              <a:t>dit</a:t>
            </a:r>
            <a:r>
              <a:rPr lang="en-GB" sz="2000" dirty="0">
                <a:solidFill>
                  <a:schemeClr val="bg1"/>
                </a:solidFill>
              </a:rPr>
              <a:t> de </a:t>
            </a:r>
            <a:r>
              <a:rPr lang="en-GB" sz="2000" dirty="0" err="1">
                <a:solidFill>
                  <a:schemeClr val="bg1"/>
                </a:solidFill>
              </a:rPr>
              <a:t>heilige</a:t>
            </a:r>
            <a:r>
              <a:rPr lang="en-GB" sz="2000" dirty="0">
                <a:solidFill>
                  <a:schemeClr val="bg1"/>
                </a:solidFill>
              </a:rPr>
              <a:t> </a:t>
            </a:r>
            <a:r>
              <a:rPr lang="en-GB" sz="2000" dirty="0" err="1">
                <a:solidFill>
                  <a:schemeClr val="bg1"/>
                </a:solidFill>
              </a:rPr>
              <a:t>graal</a:t>
            </a:r>
            <a:r>
              <a:rPr lang="en-GB" sz="2000" dirty="0">
                <a:solidFill>
                  <a:schemeClr val="bg1"/>
                </a:solidFill>
              </a:rPr>
              <a:t> </a:t>
            </a:r>
            <a:r>
              <a:rPr lang="en-GB" sz="2000" dirty="0" err="1">
                <a:solidFill>
                  <a:schemeClr val="bg1"/>
                </a:solidFill>
              </a:rPr>
              <a:t>binnen</a:t>
            </a:r>
            <a:r>
              <a:rPr lang="en-GB" sz="2000" dirty="0">
                <a:solidFill>
                  <a:schemeClr val="bg1"/>
                </a:solidFill>
              </a:rPr>
              <a:t> software development?</a:t>
            </a:r>
          </a:p>
          <a:p>
            <a:pPr lvl="1"/>
            <a:r>
              <a:rPr lang="en-GB" sz="2000" dirty="0" err="1">
                <a:solidFill>
                  <a:schemeClr val="bg1"/>
                </a:solidFill>
              </a:rPr>
              <a:t>Architectuur</a:t>
            </a:r>
            <a:r>
              <a:rPr lang="en-GB" sz="2000" dirty="0">
                <a:solidFill>
                  <a:schemeClr val="bg1"/>
                </a:solidFill>
              </a:rPr>
              <a:t> </a:t>
            </a:r>
            <a:r>
              <a:rPr lang="en-GB" sz="2000" dirty="0" err="1">
                <a:solidFill>
                  <a:schemeClr val="bg1"/>
                </a:solidFill>
              </a:rPr>
              <a:t>concepten</a:t>
            </a:r>
            <a:endParaRPr lang="en-GB" sz="2000" dirty="0">
              <a:solidFill>
                <a:schemeClr val="bg1"/>
              </a:solidFill>
            </a:endParaRPr>
          </a:p>
          <a:p>
            <a:pPr lvl="1"/>
            <a:r>
              <a:rPr lang="en-GB" sz="2000" dirty="0" err="1">
                <a:solidFill>
                  <a:schemeClr val="bg1"/>
                </a:solidFill>
              </a:rPr>
              <a:t>Synergie</a:t>
            </a:r>
            <a:r>
              <a:rPr lang="en-GB" sz="2000" dirty="0">
                <a:solidFill>
                  <a:schemeClr val="bg1"/>
                </a:solidFill>
              </a:rPr>
              <a:t> met Domain Driven Design (DDD)</a:t>
            </a:r>
          </a:p>
          <a:p>
            <a:pPr lvl="1"/>
            <a:r>
              <a:rPr lang="en-GB" sz="2000" dirty="0">
                <a:solidFill>
                  <a:schemeClr val="bg1"/>
                </a:solidFill>
              </a:rPr>
              <a:t>Test-driven development (TDD)</a:t>
            </a:r>
          </a:p>
          <a:p>
            <a:pPr lvl="1"/>
            <a:endParaRPr lang="en-GB" sz="2000" dirty="0">
              <a:solidFill>
                <a:schemeClr val="bg1"/>
              </a:solidFill>
            </a:endParaRPr>
          </a:p>
          <a:p>
            <a:pPr lvl="1"/>
            <a:r>
              <a:rPr lang="en-GB" sz="2000" dirty="0">
                <a:solidFill>
                  <a:schemeClr val="bg1"/>
                </a:solidFill>
              </a:rPr>
              <a:t>Code </a:t>
            </a:r>
            <a:r>
              <a:rPr lang="en-GB" sz="2000" dirty="0" err="1">
                <a:solidFill>
                  <a:schemeClr val="bg1"/>
                </a:solidFill>
              </a:rPr>
              <a:t>voorbeelden</a:t>
            </a:r>
            <a:r>
              <a:rPr lang="en-GB" sz="2000" dirty="0">
                <a:solidFill>
                  <a:schemeClr val="bg1"/>
                </a:solidFill>
              </a:rPr>
              <a:t> !</a:t>
            </a:r>
          </a:p>
          <a:p>
            <a:pPr lvl="1"/>
            <a:endParaRPr lang="en-GB" sz="2000" dirty="0">
              <a:solidFill>
                <a:schemeClr val="bg1"/>
              </a:solidFill>
            </a:endParaRPr>
          </a:p>
          <a:p>
            <a:endParaRPr lang="en-GB" sz="2000" dirty="0">
              <a:solidFill>
                <a:schemeClr val="bg1"/>
              </a:solidFill>
            </a:endParaRPr>
          </a:p>
          <a:p>
            <a:endParaRPr lang="en-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2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D40A4EA-07CB-B22A-8DF9-9B4187B0E3C0}"/>
              </a:ext>
            </a:extLst>
          </p:cNvPr>
          <p:cNvSpPr>
            <a:spLocks noGrp="1"/>
          </p:cNvSpPr>
          <p:nvPr>
            <p:ph type="title"/>
          </p:nvPr>
        </p:nvSpPr>
        <p:spPr>
          <a:xfrm>
            <a:off x="838200" y="669925"/>
            <a:ext cx="4508946" cy="1325563"/>
          </a:xfrm>
        </p:spPr>
        <p:txBody>
          <a:bodyPr anchor="b">
            <a:normAutofit fontScale="90000"/>
          </a:bodyPr>
          <a:lstStyle/>
          <a:p>
            <a:pPr algn="r"/>
            <a:r>
              <a:rPr lang="en-US" dirty="0" err="1">
                <a:solidFill>
                  <a:schemeClr val="bg1"/>
                </a:solidFill>
              </a:rPr>
              <a:t>Afdwingen</a:t>
            </a:r>
            <a:r>
              <a:rPr lang="en-US" dirty="0">
                <a:solidFill>
                  <a:schemeClr val="bg1"/>
                </a:solidFill>
              </a:rPr>
              <a:t> van </a:t>
            </a:r>
            <a:r>
              <a:rPr lang="en-US" dirty="0" err="1">
                <a:solidFill>
                  <a:schemeClr val="bg1"/>
                </a:solidFill>
              </a:rPr>
              <a:t>architecturale</a:t>
            </a:r>
            <a:r>
              <a:rPr lang="en-US" dirty="0">
                <a:solidFill>
                  <a:schemeClr val="bg1"/>
                </a:solidFill>
              </a:rPr>
              <a:t> </a:t>
            </a:r>
            <a:r>
              <a:rPr lang="en-US" dirty="0" err="1">
                <a:solidFill>
                  <a:schemeClr val="bg1"/>
                </a:solidFill>
              </a:rPr>
              <a:t>grenzen</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8FCC72-4F01-A8A0-B067-F9E0B27B9B24}"/>
              </a:ext>
            </a:extLst>
          </p:cNvPr>
          <p:cNvSpPr>
            <a:spLocks noGrp="1"/>
          </p:cNvSpPr>
          <p:nvPr>
            <p:ph idx="1"/>
          </p:nvPr>
        </p:nvSpPr>
        <p:spPr>
          <a:xfrm>
            <a:off x="1392667" y="2398957"/>
            <a:ext cx="9406666" cy="3526144"/>
          </a:xfrm>
        </p:spPr>
        <p:txBody>
          <a:bodyPr>
            <a:normAutofit/>
          </a:bodyPr>
          <a:lstStyle/>
          <a:p>
            <a:r>
              <a:rPr lang="en-US" sz="2000" dirty="0" err="1">
                <a:solidFill>
                  <a:schemeClr val="bg1"/>
                </a:solidFill>
              </a:rPr>
              <a:t>ArchUnit</a:t>
            </a:r>
            <a:r>
              <a:rPr lang="en-US" sz="2000" dirty="0">
                <a:solidFill>
                  <a:schemeClr val="bg1"/>
                </a:solidFill>
              </a:rPr>
              <a:t> (library)</a:t>
            </a:r>
          </a:p>
          <a:p>
            <a:pPr lvl="1"/>
            <a:r>
              <a:rPr lang="en-US" sz="2000" dirty="0">
                <a:solidFill>
                  <a:schemeClr val="bg1"/>
                </a:solidFill>
              </a:rPr>
              <a:t>Low-profile </a:t>
            </a:r>
            <a:r>
              <a:rPr lang="en-US" sz="2000" dirty="0" err="1">
                <a:solidFill>
                  <a:schemeClr val="bg1"/>
                </a:solidFill>
              </a:rPr>
              <a:t>introductie</a:t>
            </a:r>
            <a:r>
              <a:rPr lang="en-US" sz="2000" dirty="0">
                <a:solidFill>
                  <a:schemeClr val="bg1"/>
                </a:solidFill>
              </a:rPr>
              <a:t> in team</a:t>
            </a:r>
          </a:p>
          <a:p>
            <a:pPr lvl="1"/>
            <a:endParaRPr lang="en-US" sz="2000" dirty="0">
              <a:solidFill>
                <a:schemeClr val="bg1"/>
              </a:solidFill>
            </a:endParaRPr>
          </a:p>
          <a:p>
            <a:pPr marL="0" indent="0">
              <a:buNone/>
            </a:pPr>
            <a:r>
              <a:rPr lang="en-US" sz="2400" dirty="0" err="1">
                <a:solidFill>
                  <a:schemeClr val="bg1"/>
                </a:solidFill>
              </a:rPr>
              <a:t>óf</a:t>
            </a:r>
            <a:r>
              <a:rPr lang="en-US" sz="2400" dirty="0">
                <a:solidFill>
                  <a:schemeClr val="bg1"/>
                </a:solidFill>
              </a:rPr>
              <a:t>:</a:t>
            </a:r>
          </a:p>
          <a:p>
            <a:pPr marL="0" indent="0">
              <a:buNone/>
            </a:pPr>
            <a:endParaRPr lang="en-US" sz="2400" dirty="0">
              <a:solidFill>
                <a:schemeClr val="bg1"/>
              </a:solidFill>
            </a:endParaRPr>
          </a:p>
          <a:p>
            <a:r>
              <a:rPr lang="en-US" sz="2000" dirty="0">
                <a:solidFill>
                  <a:schemeClr val="bg1"/>
                </a:solidFill>
              </a:rPr>
              <a:t>Java modules</a:t>
            </a:r>
          </a:p>
          <a:p>
            <a:pPr lvl="1"/>
            <a:r>
              <a:rPr lang="en-US" sz="2000" dirty="0">
                <a:solidFill>
                  <a:schemeClr val="bg1"/>
                </a:solidFill>
              </a:rPr>
              <a:t>“It’s like eating your veggies”, </a:t>
            </a:r>
            <a:r>
              <a:rPr lang="en-US" sz="2000" dirty="0">
                <a:solidFill>
                  <a:schemeClr val="bg1"/>
                </a:solidFill>
                <a:hlinkClick r:id="rId2"/>
              </a:rPr>
              <a:t>Jaap </a:t>
            </a:r>
            <a:r>
              <a:rPr lang="en-US" sz="2000" dirty="0" err="1">
                <a:solidFill>
                  <a:schemeClr val="bg1"/>
                </a:solidFill>
                <a:hlinkClick r:id="rId2"/>
              </a:rPr>
              <a:t>Coomans</a:t>
            </a:r>
            <a:r>
              <a:rPr lang="en-US" sz="2000" dirty="0">
                <a:solidFill>
                  <a:schemeClr val="bg1"/>
                </a:solidFill>
                <a:hlinkClick r:id="rId2"/>
              </a:rPr>
              <a:t> at </a:t>
            </a:r>
            <a:r>
              <a:rPr lang="en-US" sz="2000" dirty="0" err="1">
                <a:solidFill>
                  <a:schemeClr val="bg1"/>
                </a:solidFill>
                <a:hlinkClick r:id="rId2"/>
              </a:rPr>
              <a:t>Devoxx</a:t>
            </a:r>
            <a:endParaRPr lang="en-US"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789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DD9AFD8-4493-5767-ED60-CDBF03638AEF}"/>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Tooling (libraries)</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01AC0-E3F0-3489-C4C9-1267A521E07B}"/>
              </a:ext>
            </a:extLst>
          </p:cNvPr>
          <p:cNvSpPr>
            <a:spLocks noGrp="1"/>
          </p:cNvSpPr>
          <p:nvPr>
            <p:ph idx="1"/>
          </p:nvPr>
        </p:nvSpPr>
        <p:spPr>
          <a:xfrm>
            <a:off x="1392667" y="2398957"/>
            <a:ext cx="9406666" cy="3526144"/>
          </a:xfrm>
        </p:spPr>
        <p:txBody>
          <a:bodyPr>
            <a:normAutofit/>
          </a:bodyPr>
          <a:lstStyle/>
          <a:p>
            <a:r>
              <a:rPr lang="en-US" sz="2000" dirty="0" err="1">
                <a:solidFill>
                  <a:schemeClr val="bg1"/>
                </a:solidFill>
              </a:rPr>
              <a:t>ArchUnit</a:t>
            </a:r>
            <a:r>
              <a:rPr lang="en-US" sz="2000" dirty="0">
                <a:solidFill>
                  <a:schemeClr val="bg1"/>
                </a:solidFill>
              </a:rPr>
              <a:t>: </a:t>
            </a:r>
            <a:r>
              <a:rPr lang="en-US" sz="2000" dirty="0" err="1">
                <a:solidFill>
                  <a:schemeClr val="bg1"/>
                </a:solidFill>
              </a:rPr>
              <a:t>als</a:t>
            </a:r>
            <a:r>
              <a:rPr lang="en-US" sz="2000" dirty="0">
                <a:solidFill>
                  <a:schemeClr val="bg1"/>
                </a:solidFill>
              </a:rPr>
              <a:t> je </a:t>
            </a:r>
            <a:r>
              <a:rPr lang="en-US" sz="2000" dirty="0" err="1">
                <a:solidFill>
                  <a:schemeClr val="bg1"/>
                </a:solidFill>
              </a:rPr>
              <a:t>geen</a:t>
            </a:r>
            <a:r>
              <a:rPr lang="en-US" sz="2000" dirty="0">
                <a:solidFill>
                  <a:schemeClr val="bg1"/>
                </a:solidFill>
              </a:rPr>
              <a:t> Java modules </a:t>
            </a:r>
            <a:r>
              <a:rPr lang="en-US" sz="2000" dirty="0" err="1">
                <a:solidFill>
                  <a:schemeClr val="bg1"/>
                </a:solidFill>
              </a:rPr>
              <a:t>kan</a:t>
            </a:r>
            <a:r>
              <a:rPr lang="en-US" sz="2000" dirty="0">
                <a:solidFill>
                  <a:schemeClr val="bg1"/>
                </a:solidFill>
              </a:rPr>
              <a:t> of </a:t>
            </a:r>
            <a:r>
              <a:rPr lang="en-US" sz="2000" dirty="0" err="1">
                <a:solidFill>
                  <a:schemeClr val="bg1"/>
                </a:solidFill>
              </a:rPr>
              <a:t>wil</a:t>
            </a:r>
            <a:r>
              <a:rPr lang="en-US" sz="2000" dirty="0">
                <a:solidFill>
                  <a:schemeClr val="bg1"/>
                </a:solidFill>
              </a:rPr>
              <a:t> </a:t>
            </a:r>
            <a:r>
              <a:rPr lang="en-US" sz="2000" dirty="0" err="1">
                <a:solidFill>
                  <a:schemeClr val="bg1"/>
                </a:solidFill>
              </a:rPr>
              <a:t>gebruiken</a:t>
            </a:r>
            <a:endParaRPr lang="en-US" sz="2000" dirty="0">
              <a:solidFill>
                <a:schemeClr val="bg1"/>
              </a:solidFill>
            </a:endParaRPr>
          </a:p>
          <a:p>
            <a:r>
              <a:rPr lang="en-US" sz="2000" dirty="0" err="1">
                <a:solidFill>
                  <a:schemeClr val="bg1"/>
                </a:solidFill>
              </a:rPr>
              <a:t>Mapstruct</a:t>
            </a:r>
            <a:r>
              <a:rPr lang="en-US" sz="2000" dirty="0">
                <a:solidFill>
                  <a:schemeClr val="bg1"/>
                </a:solidFill>
              </a:rPr>
              <a:t>: </a:t>
            </a:r>
            <a:r>
              <a:rPr lang="en-US" sz="2000" dirty="0" err="1">
                <a:solidFill>
                  <a:schemeClr val="bg1"/>
                </a:solidFill>
              </a:rPr>
              <a:t>voor</a:t>
            </a:r>
            <a:r>
              <a:rPr lang="en-US" sz="2000" dirty="0">
                <a:solidFill>
                  <a:schemeClr val="bg1"/>
                </a:solidFill>
              </a:rPr>
              <a:t> mapping </a:t>
            </a:r>
            <a:r>
              <a:rPr lang="en-US" sz="2000" dirty="0" err="1">
                <a:solidFill>
                  <a:schemeClr val="bg1"/>
                </a:solidFill>
              </a:rPr>
              <a:t>tussen</a:t>
            </a:r>
            <a:r>
              <a:rPr lang="en-US" sz="2000" dirty="0">
                <a:solidFill>
                  <a:schemeClr val="bg1"/>
                </a:solidFill>
              </a:rPr>
              <a:t> adapters </a:t>
            </a:r>
            <a:r>
              <a:rPr lang="en-US" sz="2000" dirty="0" err="1">
                <a:solidFill>
                  <a:schemeClr val="bg1"/>
                </a:solidFill>
              </a:rPr>
              <a:t>en</a:t>
            </a:r>
            <a:r>
              <a:rPr lang="en-US" sz="2000" dirty="0">
                <a:solidFill>
                  <a:schemeClr val="bg1"/>
                </a:solidFill>
              </a:rPr>
              <a:t> </a:t>
            </a:r>
            <a:r>
              <a:rPr lang="en-US" sz="2000" dirty="0" err="1">
                <a:solidFill>
                  <a:schemeClr val="bg1"/>
                </a:solidFill>
              </a:rPr>
              <a:t>domein</a:t>
            </a:r>
            <a:endParaRPr lang="en-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4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5385FED6-7A87-9BE7-BEBC-8F508F0E0C43}"/>
              </a:ext>
            </a:extLst>
          </p:cNvPr>
          <p:cNvPicPr>
            <a:picLocks noChangeAspect="1"/>
          </p:cNvPicPr>
          <p:nvPr/>
        </p:nvPicPr>
        <p:blipFill>
          <a:blip r:embed="rId2">
            <a:alphaModFix amt="15000"/>
          </a:blip>
          <a:stretch>
            <a:fillRect/>
          </a:stretch>
        </p:blipFill>
        <p:spPr>
          <a:xfrm>
            <a:off x="0" y="-212709"/>
            <a:ext cx="12192000" cy="7283418"/>
          </a:xfrm>
          <a:prstGeom prst="rect">
            <a:avLst/>
          </a:prstGeom>
        </p:spPr>
      </p:pic>
      <p:sp>
        <p:nvSpPr>
          <p:cNvPr id="2" name="Titel 1">
            <a:extLst>
              <a:ext uri="{FF2B5EF4-FFF2-40B4-BE49-F238E27FC236}">
                <a16:creationId xmlns:a16="http://schemas.microsoft.com/office/drawing/2014/main" id="{F8BCA630-EC22-9401-77A6-0C185F53F7F6}"/>
              </a:ext>
            </a:extLst>
          </p:cNvPr>
          <p:cNvSpPr>
            <a:spLocks noGrp="1"/>
          </p:cNvSpPr>
          <p:nvPr>
            <p:ph type="title"/>
          </p:nvPr>
        </p:nvSpPr>
        <p:spPr>
          <a:xfrm>
            <a:off x="648759" y="609600"/>
            <a:ext cx="8596668" cy="1320800"/>
          </a:xfrm>
        </p:spPr>
        <p:txBody>
          <a:bodyPr/>
          <a:lstStyle/>
          <a:p>
            <a:r>
              <a:rPr lang="nl-NL" dirty="0"/>
              <a:t>Voorbeeld </a:t>
            </a:r>
            <a:r>
              <a:rPr lang="nl-NL" dirty="0" err="1"/>
              <a:t>Unicorn</a:t>
            </a:r>
            <a:r>
              <a:rPr lang="nl-NL" dirty="0"/>
              <a:t> Inc.</a:t>
            </a:r>
          </a:p>
        </p:txBody>
      </p:sp>
      <p:sp>
        <p:nvSpPr>
          <p:cNvPr id="6" name="Tijdelijke aanduiding voor inhoud 2">
            <a:extLst>
              <a:ext uri="{FF2B5EF4-FFF2-40B4-BE49-F238E27FC236}">
                <a16:creationId xmlns:a16="http://schemas.microsoft.com/office/drawing/2014/main" id="{EC86ED8A-A482-3193-DE02-E069CA4530C2}"/>
              </a:ext>
            </a:extLst>
          </p:cNvPr>
          <p:cNvSpPr>
            <a:spLocks noGrp="1"/>
          </p:cNvSpPr>
          <p:nvPr>
            <p:ph idx="1"/>
          </p:nvPr>
        </p:nvSpPr>
        <p:spPr>
          <a:xfrm>
            <a:off x="8287550" y="4272273"/>
            <a:ext cx="3717234" cy="966953"/>
          </a:xfrm>
        </p:spPr>
        <p:txBody>
          <a:bodyPr>
            <a:noAutofit/>
          </a:bodyPr>
          <a:lstStyle/>
          <a:p>
            <a:pPr marL="0" indent="0">
              <a:buNone/>
            </a:pPr>
            <a:r>
              <a:rPr lang="nl-NL" sz="2000" i="1" dirty="0" err="1"/>
              <a:t>Unicorn</a:t>
            </a:r>
            <a:r>
              <a:rPr lang="nl-NL" sz="2000" i="1" dirty="0"/>
              <a:t> Inc. heeft een app gemaakt om </a:t>
            </a:r>
            <a:r>
              <a:rPr lang="nl-NL" sz="2000" i="1" dirty="0" err="1"/>
              <a:t>unicorns</a:t>
            </a:r>
            <a:r>
              <a:rPr lang="nl-NL" sz="2000" i="1" dirty="0"/>
              <a:t> in te kleuren</a:t>
            </a:r>
          </a:p>
        </p:txBody>
      </p:sp>
      <p:pic>
        <p:nvPicPr>
          <p:cNvPr id="7" name="Afbeelding 6">
            <a:extLst>
              <a:ext uri="{FF2B5EF4-FFF2-40B4-BE49-F238E27FC236}">
                <a16:creationId xmlns:a16="http://schemas.microsoft.com/office/drawing/2014/main" id="{6D6039C0-9E23-2228-7722-C3AF09B36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559" y="0"/>
            <a:ext cx="3933441" cy="3933441"/>
          </a:xfrm>
          <a:prstGeom prst="rect">
            <a:avLst/>
          </a:prstGeom>
        </p:spPr>
      </p:pic>
      <p:pic>
        <p:nvPicPr>
          <p:cNvPr id="3" name="Afbeelding 4">
            <a:extLst>
              <a:ext uri="{FF2B5EF4-FFF2-40B4-BE49-F238E27FC236}">
                <a16:creationId xmlns:a16="http://schemas.microsoft.com/office/drawing/2014/main" id="{3635AA09-EA58-7B3E-6D75-D5C7E790B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94" y="1930400"/>
            <a:ext cx="7937340" cy="4058496"/>
          </a:xfrm>
          <a:prstGeom prst="rect">
            <a:avLst/>
          </a:prstGeom>
        </p:spPr>
      </p:pic>
    </p:spTree>
    <p:extLst>
      <p:ext uri="{BB962C8B-B14F-4D97-AF65-F5344CB8AC3E}">
        <p14:creationId xmlns:p14="http://schemas.microsoft.com/office/powerpoint/2010/main" val="414169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75FE31-34DB-E479-1841-C67CC1B95486}"/>
              </a:ext>
            </a:extLst>
          </p:cNvPr>
          <p:cNvPicPr>
            <a:picLocks noChangeAspect="1"/>
          </p:cNvPicPr>
          <p:nvPr/>
        </p:nvPicPr>
        <p:blipFill rotWithShape="1">
          <a:blip r:embed="rId2"/>
          <a:srcRect l="4332" t="38127" b="8060"/>
          <a:stretch/>
        </p:blipFill>
        <p:spPr>
          <a:xfrm>
            <a:off x="20" y="10"/>
            <a:ext cx="12191981" cy="6857990"/>
          </a:xfrm>
          <a:prstGeom prst="rect">
            <a:avLst/>
          </a:prstGeom>
        </p:spPr>
      </p:pic>
      <p:sp>
        <p:nvSpPr>
          <p:cNvPr id="23" name="Rectangle 2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18F9B4-8D39-6DD0-7E43-1ACA5D688CE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Modules</a:t>
            </a:r>
          </a:p>
        </p:txBody>
      </p:sp>
      <p:sp>
        <p:nvSpPr>
          <p:cNvPr id="25" name="Rectangle: Rounded Corners 2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3223091-F5ED-3382-1FA2-11486E03E369}"/>
              </a:ext>
            </a:extLst>
          </p:cNvPr>
          <p:cNvSpPr txBox="1"/>
          <p:nvPr/>
        </p:nvSpPr>
        <p:spPr>
          <a:xfrm>
            <a:off x="7975038" y="6596390"/>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6/11/2023</a:t>
            </a:r>
            <a:endParaRPr lang="en-NL" sz="1050" dirty="0"/>
          </a:p>
        </p:txBody>
      </p:sp>
    </p:spTree>
    <p:extLst>
      <p:ext uri="{BB962C8B-B14F-4D97-AF65-F5344CB8AC3E}">
        <p14:creationId xmlns:p14="http://schemas.microsoft.com/office/powerpoint/2010/main" val="2181444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8A93B57-B7A3-03FD-A88A-BC9322C398C2}"/>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Voordelen Java Modules</a:t>
            </a:r>
            <a:endParaRPr lang="en-N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225496-F9F0-9F1B-2AAB-8D69EE3668EF}"/>
              </a:ext>
            </a:extLst>
          </p:cNvPr>
          <p:cNvSpPr>
            <a:spLocks noGrp="1"/>
          </p:cNvSpPr>
          <p:nvPr>
            <p:ph idx="1"/>
          </p:nvPr>
        </p:nvSpPr>
        <p:spPr>
          <a:xfrm>
            <a:off x="1392667" y="2398956"/>
            <a:ext cx="9406666" cy="4011781"/>
          </a:xfrm>
        </p:spPr>
        <p:txBody>
          <a:bodyPr>
            <a:normAutofit lnSpcReduction="10000"/>
          </a:bodyPr>
          <a:lstStyle/>
          <a:p>
            <a:pPr>
              <a:buFont typeface="+mj-lt"/>
              <a:buAutoNum type="arabicPeriod"/>
            </a:pPr>
            <a:r>
              <a:rPr lang="nl-NL" sz="1200" b="1" i="0" dirty="0">
                <a:solidFill>
                  <a:schemeClr val="bg1"/>
                </a:solidFill>
                <a:effectLst/>
                <a:latin typeface="Söhne"/>
              </a:rPr>
              <a:t>Sterke Inkapseling</a:t>
            </a:r>
            <a:r>
              <a:rPr lang="nl-NL" sz="1200" b="0" i="0" dirty="0">
                <a:solidFill>
                  <a:schemeClr val="bg1"/>
                </a:solidFill>
                <a:effectLst/>
                <a:latin typeface="Söhne"/>
              </a:rPr>
              <a:t>: Beperkt toegang tot specifieke delen van een module, wat de veiligheid en </a:t>
            </a:r>
            <a:r>
              <a:rPr lang="nl-NL" sz="1200" b="0" i="0" dirty="0" err="1">
                <a:solidFill>
                  <a:schemeClr val="bg1"/>
                </a:solidFill>
                <a:effectLst/>
                <a:latin typeface="Söhne"/>
              </a:rPr>
              <a:t>onderhoudbaarheid</a:t>
            </a:r>
            <a:r>
              <a:rPr lang="nl-NL" sz="1200" b="0" i="0" dirty="0">
                <a:solidFill>
                  <a:schemeClr val="bg1"/>
                </a:solidFill>
                <a:effectLst/>
                <a:latin typeface="Söhne"/>
              </a:rPr>
              <a:t> verbetert.</a:t>
            </a:r>
          </a:p>
          <a:p>
            <a:pPr>
              <a:buFont typeface="+mj-lt"/>
              <a:buAutoNum type="arabicPeriod"/>
            </a:pPr>
            <a:r>
              <a:rPr lang="nl-NL" sz="1200" b="1" i="0" dirty="0">
                <a:solidFill>
                  <a:schemeClr val="bg1"/>
                </a:solidFill>
                <a:effectLst/>
                <a:latin typeface="Söhne"/>
              </a:rPr>
              <a:t>Betrouwbare Configuratie</a:t>
            </a:r>
            <a:r>
              <a:rPr lang="nl-NL" sz="1200" b="0" i="0" dirty="0">
                <a:solidFill>
                  <a:schemeClr val="bg1"/>
                </a:solidFill>
                <a:effectLst/>
                <a:latin typeface="Söhne"/>
              </a:rPr>
              <a:t>: Modules verklaren expliciet hun afhankelijkheden, wat helpt bij het voorkomen van ontbrekende of incompatibele componenten bij uitvoering.</a:t>
            </a:r>
          </a:p>
          <a:p>
            <a:pPr>
              <a:buFont typeface="+mj-lt"/>
              <a:buAutoNum type="arabicPeriod"/>
            </a:pPr>
            <a:r>
              <a:rPr lang="nl-NL" sz="1200" b="1" i="0" dirty="0">
                <a:solidFill>
                  <a:schemeClr val="bg1"/>
                </a:solidFill>
                <a:effectLst/>
                <a:latin typeface="Söhne"/>
              </a:rPr>
              <a:t>Schaalbaar Systeem</a:t>
            </a:r>
            <a:r>
              <a:rPr lang="nl-NL" sz="1200" b="0" i="0" dirty="0">
                <a:solidFill>
                  <a:schemeClr val="bg1"/>
                </a:solidFill>
                <a:effectLst/>
                <a:latin typeface="Söhne"/>
              </a:rPr>
              <a:t>: Vergemakkelijkt de ontwikkeling van systemen die gemakkelijk uitgebreid of gemodificeerd kunnen worden.</a:t>
            </a:r>
          </a:p>
          <a:p>
            <a:pPr>
              <a:buFont typeface="+mj-lt"/>
              <a:buAutoNum type="arabicPeriod"/>
            </a:pPr>
            <a:r>
              <a:rPr lang="nl-NL" sz="1200" b="1" i="0" dirty="0">
                <a:solidFill>
                  <a:schemeClr val="bg1"/>
                </a:solidFill>
                <a:effectLst/>
                <a:latin typeface="Söhne"/>
              </a:rPr>
              <a:t>Verbeterde Prestaties</a:t>
            </a:r>
            <a:r>
              <a:rPr lang="nl-NL" sz="1200" b="0" i="0" dirty="0">
                <a:solidFill>
                  <a:schemeClr val="bg1"/>
                </a:solidFill>
                <a:effectLst/>
                <a:latin typeface="Söhne"/>
              </a:rPr>
              <a:t>: Optimaliseert het laden van modules en kan opstarttijd en geheugengebruik verminderen.</a:t>
            </a:r>
          </a:p>
          <a:p>
            <a:pPr>
              <a:buFont typeface="+mj-lt"/>
              <a:buAutoNum type="arabicPeriod"/>
            </a:pPr>
            <a:r>
              <a:rPr lang="nl-NL" sz="1200" b="1" i="0" dirty="0">
                <a:solidFill>
                  <a:schemeClr val="bg1"/>
                </a:solidFill>
                <a:effectLst/>
                <a:latin typeface="Söhne"/>
              </a:rPr>
              <a:t>Geen Interferentie</a:t>
            </a:r>
            <a:r>
              <a:rPr lang="nl-NL" sz="1200" b="0" i="0" dirty="0">
                <a:solidFill>
                  <a:schemeClr val="bg1"/>
                </a:solidFill>
                <a:effectLst/>
                <a:latin typeface="Söhne"/>
              </a:rPr>
              <a:t>: Vermindert het risico op conflicten tussen verschillende JAR-bestanden.</a:t>
            </a:r>
          </a:p>
          <a:p>
            <a:pPr>
              <a:buFont typeface="+mj-lt"/>
              <a:buAutoNum type="arabicPeriod"/>
            </a:pPr>
            <a:r>
              <a:rPr lang="nl-NL" sz="1200" b="1" i="0" dirty="0">
                <a:solidFill>
                  <a:schemeClr val="bg1"/>
                </a:solidFill>
                <a:effectLst/>
                <a:latin typeface="Söhne"/>
              </a:rPr>
              <a:t>Herbruikbaarheid</a:t>
            </a:r>
            <a:r>
              <a:rPr lang="nl-NL" sz="1200" b="0" i="0" dirty="0">
                <a:solidFill>
                  <a:schemeClr val="bg1"/>
                </a:solidFill>
                <a:effectLst/>
                <a:latin typeface="Söhne"/>
              </a:rPr>
              <a:t>: Modules zijn door hun duidelijke interfaces makkelijk te hergebruiken.</a:t>
            </a:r>
          </a:p>
          <a:p>
            <a:pPr>
              <a:buFont typeface="+mj-lt"/>
              <a:buAutoNum type="arabicPeriod"/>
            </a:pPr>
            <a:r>
              <a:rPr lang="nl-NL" sz="1200" b="1" i="0" dirty="0" err="1">
                <a:solidFill>
                  <a:schemeClr val="bg1"/>
                </a:solidFill>
                <a:effectLst/>
                <a:latin typeface="Söhne"/>
              </a:rPr>
              <a:t>Onderhoudbaarheid</a:t>
            </a:r>
            <a:r>
              <a:rPr lang="nl-NL" sz="1200" b="0" i="0" dirty="0">
                <a:solidFill>
                  <a:schemeClr val="bg1"/>
                </a:solidFill>
                <a:effectLst/>
                <a:latin typeface="Söhne"/>
              </a:rPr>
              <a:t>: Duidelijke grenzen en afhankelijkheden maken modules makkelijker te onderhouden.</a:t>
            </a:r>
          </a:p>
          <a:p>
            <a:pPr>
              <a:buFont typeface="+mj-lt"/>
              <a:buAutoNum type="arabicPeriod"/>
            </a:pPr>
            <a:r>
              <a:rPr lang="nl-NL" sz="1200" b="1" i="0" dirty="0">
                <a:solidFill>
                  <a:schemeClr val="bg1"/>
                </a:solidFill>
                <a:effectLst/>
                <a:latin typeface="Söhne"/>
              </a:rPr>
              <a:t>Betere Projectorganisatie</a:t>
            </a:r>
            <a:r>
              <a:rPr lang="nl-NL" sz="1200" b="0" i="0" dirty="0">
                <a:solidFill>
                  <a:schemeClr val="bg1"/>
                </a:solidFill>
                <a:effectLst/>
                <a:latin typeface="Söhne"/>
              </a:rPr>
              <a:t>: Modules bevorderen een georganiseerde en overzichtelijke projectstructuur.</a:t>
            </a:r>
          </a:p>
          <a:p>
            <a:pPr>
              <a:buFont typeface="+mj-lt"/>
              <a:buAutoNum type="arabicPeriod"/>
            </a:pPr>
            <a:r>
              <a:rPr lang="nl-NL" sz="1200" b="1" i="0" dirty="0">
                <a:solidFill>
                  <a:schemeClr val="bg1"/>
                </a:solidFill>
                <a:effectLst/>
                <a:latin typeface="Söhne"/>
              </a:rPr>
              <a:t>Makkelijker Codeanalyse</a:t>
            </a:r>
            <a:r>
              <a:rPr lang="nl-NL" sz="1200" b="0" i="0" dirty="0">
                <a:solidFill>
                  <a:schemeClr val="bg1"/>
                </a:solidFill>
                <a:effectLst/>
                <a:latin typeface="Söhne"/>
              </a:rPr>
              <a:t>: Analysehulpmiddelen kunnen modulebeschrijvingen gebruiken om afhankelijkheden in kaart te brengen.</a:t>
            </a:r>
          </a:p>
          <a:p>
            <a:pPr>
              <a:buFont typeface="+mj-lt"/>
              <a:buAutoNum type="arabicPeriod"/>
            </a:pPr>
            <a:r>
              <a:rPr lang="nl-NL" sz="1200" b="1" i="0" dirty="0">
                <a:solidFill>
                  <a:schemeClr val="bg1"/>
                </a:solidFill>
                <a:effectLst/>
                <a:latin typeface="Söhne"/>
              </a:rPr>
              <a:t>Verhoogde Veiligheid</a:t>
            </a:r>
            <a:r>
              <a:rPr lang="nl-NL" sz="1200" b="0" i="0" dirty="0">
                <a:solidFill>
                  <a:schemeClr val="bg1"/>
                </a:solidFill>
                <a:effectLst/>
                <a:latin typeface="Söhne"/>
              </a:rPr>
              <a:t>: Door interne </a:t>
            </a:r>
            <a:r>
              <a:rPr lang="nl-NL" sz="1200" b="0" i="0" dirty="0" err="1">
                <a:solidFill>
                  <a:schemeClr val="bg1"/>
                </a:solidFill>
                <a:effectLst/>
                <a:latin typeface="Söhne"/>
              </a:rPr>
              <a:t>API's</a:t>
            </a:r>
            <a:r>
              <a:rPr lang="nl-NL" sz="1200" b="0" i="0" dirty="0">
                <a:solidFill>
                  <a:schemeClr val="bg1"/>
                </a:solidFill>
                <a:effectLst/>
                <a:latin typeface="Söhne"/>
              </a:rPr>
              <a:t> te verbergen wordt het aanvalsoppervlak van applicaties verkleind.</a:t>
            </a:r>
          </a:p>
          <a:p>
            <a:pPr>
              <a:buFont typeface="+mj-lt"/>
              <a:buAutoNum type="arabicPeriod"/>
            </a:pPr>
            <a:r>
              <a:rPr lang="nl-NL" sz="1200" b="1" i="0" dirty="0">
                <a:solidFill>
                  <a:schemeClr val="bg1"/>
                </a:solidFill>
                <a:effectLst/>
                <a:latin typeface="Söhne"/>
              </a:rPr>
              <a:t>Duidelijke Afhankelijkheden</a:t>
            </a:r>
            <a:r>
              <a:rPr lang="nl-NL" sz="1200" b="0" i="0" dirty="0">
                <a:solidFill>
                  <a:schemeClr val="bg1"/>
                </a:solidFill>
                <a:effectLst/>
                <a:latin typeface="Söhne"/>
              </a:rPr>
              <a:t>: Afhankelijkheden tussen verschillende systeemonderdelen zijn makkelijker te begrijpen.</a:t>
            </a:r>
          </a:p>
          <a:p>
            <a:pPr>
              <a:buFont typeface="+mj-lt"/>
              <a:buAutoNum type="arabicPeriod"/>
            </a:pPr>
            <a:r>
              <a:rPr lang="nl-NL" sz="1200" b="1" i="0" dirty="0">
                <a:solidFill>
                  <a:schemeClr val="bg1"/>
                </a:solidFill>
                <a:effectLst/>
                <a:latin typeface="Söhne"/>
              </a:rPr>
              <a:t>Vereenvoudigde Class </a:t>
            </a:r>
            <a:r>
              <a:rPr lang="nl-NL" sz="1200" b="1" i="0" dirty="0" err="1">
                <a:solidFill>
                  <a:schemeClr val="bg1"/>
                </a:solidFill>
                <a:effectLst/>
                <a:latin typeface="Söhne"/>
              </a:rPr>
              <a:t>Path</a:t>
            </a:r>
            <a:r>
              <a:rPr lang="nl-NL" sz="1200" b="0" i="0" dirty="0">
                <a:solidFill>
                  <a:schemeClr val="bg1"/>
                </a:solidFill>
                <a:effectLst/>
                <a:latin typeface="Söhne"/>
              </a:rPr>
              <a:t>: De module </a:t>
            </a:r>
            <a:r>
              <a:rPr lang="nl-NL" sz="1200" b="0" i="0" dirty="0" err="1">
                <a:solidFill>
                  <a:schemeClr val="bg1"/>
                </a:solidFill>
                <a:effectLst/>
                <a:latin typeface="Söhne"/>
              </a:rPr>
              <a:t>path</a:t>
            </a:r>
            <a:r>
              <a:rPr lang="nl-NL" sz="1200" b="0" i="0" dirty="0">
                <a:solidFill>
                  <a:schemeClr val="bg1"/>
                </a:solidFill>
                <a:effectLst/>
                <a:latin typeface="Söhne"/>
              </a:rPr>
              <a:t> vereenvoudigt het bouw- en uitrolproces door de complexiteit van de class </a:t>
            </a:r>
            <a:r>
              <a:rPr lang="nl-NL" sz="1200" b="0" i="0" dirty="0" err="1">
                <a:solidFill>
                  <a:schemeClr val="bg1"/>
                </a:solidFill>
                <a:effectLst/>
                <a:latin typeface="Söhne"/>
              </a:rPr>
              <a:t>path</a:t>
            </a:r>
            <a:r>
              <a:rPr lang="nl-NL" sz="1200" b="0" i="0" dirty="0">
                <a:solidFill>
                  <a:schemeClr val="bg1"/>
                </a:solidFill>
                <a:effectLst/>
                <a:latin typeface="Söhne"/>
              </a:rPr>
              <a:t> te verminderen.</a:t>
            </a:r>
          </a:p>
          <a:p>
            <a:pPr>
              <a:buFont typeface="+mj-lt"/>
              <a:buAutoNum type="arabicPeriod"/>
            </a:pPr>
            <a:r>
              <a:rPr lang="nl-NL" sz="1200" b="1" i="0" dirty="0">
                <a:solidFill>
                  <a:schemeClr val="bg1"/>
                </a:solidFill>
                <a:effectLst/>
                <a:latin typeface="Söhne"/>
              </a:rPr>
              <a:t>Geleidelijke Adoptie</a:t>
            </a:r>
            <a:r>
              <a:rPr lang="nl-NL" sz="1200" b="0" i="0" dirty="0">
                <a:solidFill>
                  <a:schemeClr val="bg1"/>
                </a:solidFill>
                <a:effectLst/>
                <a:latin typeface="Söhne"/>
              </a:rPr>
              <a:t>: Ontwikkelaars kunnen zelf kiezen wanneer en hoe ze naar modules overstappen, zonder dat een hele applicatie in één keer gemoduleerd hoeft te worden.</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0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A93B57-B7A3-03FD-A88A-BC9322C398C2}"/>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Voordelen Java Modules</a:t>
            </a:r>
            <a:endParaRPr lang="en-N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225496-F9F0-9F1B-2AAB-8D69EE3668EF}"/>
              </a:ext>
            </a:extLst>
          </p:cNvPr>
          <p:cNvSpPr>
            <a:spLocks noGrp="1"/>
          </p:cNvSpPr>
          <p:nvPr>
            <p:ph idx="1"/>
          </p:nvPr>
        </p:nvSpPr>
        <p:spPr>
          <a:xfrm>
            <a:off x="1392667" y="2398956"/>
            <a:ext cx="9406666" cy="4011781"/>
          </a:xfrm>
        </p:spPr>
        <p:txBody>
          <a:bodyPr>
            <a:normAutofit lnSpcReduction="10000"/>
          </a:bodyPr>
          <a:lstStyle/>
          <a:p>
            <a:pPr>
              <a:buFont typeface="+mj-lt"/>
              <a:buAutoNum type="arabicPeriod"/>
            </a:pPr>
            <a:r>
              <a:rPr lang="nl-NL" sz="1200" b="1" i="0" dirty="0">
                <a:solidFill>
                  <a:schemeClr val="bg1"/>
                </a:solidFill>
                <a:effectLst/>
                <a:latin typeface="Söhne"/>
              </a:rPr>
              <a:t>Sterke Inkapseling</a:t>
            </a:r>
            <a:r>
              <a:rPr lang="nl-NL" sz="1200" b="0" i="0" dirty="0">
                <a:solidFill>
                  <a:schemeClr val="bg1"/>
                </a:solidFill>
                <a:effectLst/>
                <a:latin typeface="Söhne"/>
              </a:rPr>
              <a:t>: Beperkt toegang tot specifieke delen van een module, wat de veiligheid en </a:t>
            </a:r>
            <a:r>
              <a:rPr lang="nl-NL" sz="1200" b="0" i="0" dirty="0" err="1">
                <a:solidFill>
                  <a:schemeClr val="bg1"/>
                </a:solidFill>
                <a:effectLst/>
                <a:latin typeface="Söhne"/>
              </a:rPr>
              <a:t>onderhoudbaarheid</a:t>
            </a:r>
            <a:r>
              <a:rPr lang="nl-NL" sz="1200" b="0" i="0" dirty="0">
                <a:solidFill>
                  <a:schemeClr val="bg1"/>
                </a:solidFill>
                <a:effectLst/>
                <a:latin typeface="Söhne"/>
              </a:rPr>
              <a:t> verbetert.</a:t>
            </a:r>
          </a:p>
          <a:p>
            <a:pPr>
              <a:buFont typeface="+mj-lt"/>
              <a:buAutoNum type="arabicPeriod"/>
            </a:pPr>
            <a:r>
              <a:rPr lang="nl-NL" sz="1200" b="1" i="0" dirty="0">
                <a:solidFill>
                  <a:schemeClr val="bg1"/>
                </a:solidFill>
                <a:effectLst/>
                <a:latin typeface="Söhne"/>
              </a:rPr>
              <a:t>Betrouwbare Configuratie</a:t>
            </a:r>
            <a:r>
              <a:rPr lang="nl-NL" sz="1200" b="0" i="0" dirty="0">
                <a:solidFill>
                  <a:schemeClr val="bg1"/>
                </a:solidFill>
                <a:effectLst/>
                <a:latin typeface="Söhne"/>
              </a:rPr>
              <a:t>: Modules verklaren expliciet hun afhankelijkheden, wat helpt bij het voorkomen van ontbrekende of incompatibele componenten bij uitvoering.</a:t>
            </a:r>
          </a:p>
          <a:p>
            <a:pPr>
              <a:buFont typeface="+mj-lt"/>
              <a:buAutoNum type="arabicPeriod"/>
            </a:pPr>
            <a:r>
              <a:rPr lang="nl-NL" sz="1200" b="1" i="0" dirty="0">
                <a:solidFill>
                  <a:schemeClr val="bg1"/>
                </a:solidFill>
                <a:effectLst/>
                <a:latin typeface="Söhne"/>
              </a:rPr>
              <a:t>Schaalbaar Systeem</a:t>
            </a:r>
            <a:r>
              <a:rPr lang="nl-NL" sz="1200" b="0" i="0" dirty="0">
                <a:solidFill>
                  <a:schemeClr val="bg1"/>
                </a:solidFill>
                <a:effectLst/>
                <a:latin typeface="Söhne"/>
              </a:rPr>
              <a:t>: Vergemakkelijkt de ontwikkeling van systemen die gemakkelijk uitgebreid of gemodificeerd kunnen worden.</a:t>
            </a:r>
          </a:p>
          <a:p>
            <a:pPr>
              <a:buFont typeface="+mj-lt"/>
              <a:buAutoNum type="arabicPeriod"/>
            </a:pPr>
            <a:r>
              <a:rPr lang="nl-NL" sz="1200" b="1" i="0" dirty="0">
                <a:solidFill>
                  <a:schemeClr val="bg1"/>
                </a:solidFill>
                <a:effectLst/>
                <a:latin typeface="Söhne"/>
              </a:rPr>
              <a:t>Verbeterde Prestaties</a:t>
            </a:r>
            <a:r>
              <a:rPr lang="nl-NL" sz="1200" b="0" i="0" dirty="0">
                <a:solidFill>
                  <a:schemeClr val="bg1"/>
                </a:solidFill>
                <a:effectLst/>
                <a:latin typeface="Söhne"/>
              </a:rPr>
              <a:t>: Optimaliseert het laden van modules en kan opstarttijd en geheugengebruik verminderen.</a:t>
            </a:r>
          </a:p>
          <a:p>
            <a:pPr>
              <a:buFont typeface="+mj-lt"/>
              <a:buAutoNum type="arabicPeriod"/>
            </a:pPr>
            <a:r>
              <a:rPr lang="nl-NL" sz="1200" b="1" i="0" dirty="0">
                <a:solidFill>
                  <a:schemeClr val="bg1"/>
                </a:solidFill>
                <a:effectLst/>
                <a:latin typeface="Söhne"/>
              </a:rPr>
              <a:t>Geen Interferentie</a:t>
            </a:r>
            <a:r>
              <a:rPr lang="nl-NL" sz="1200" b="0" i="0" dirty="0">
                <a:solidFill>
                  <a:schemeClr val="bg1"/>
                </a:solidFill>
                <a:effectLst/>
                <a:latin typeface="Söhne"/>
              </a:rPr>
              <a:t>: Vermindert het risico op conflicten tussen verschillende JAR-bestanden.</a:t>
            </a:r>
          </a:p>
          <a:p>
            <a:pPr>
              <a:buFont typeface="+mj-lt"/>
              <a:buAutoNum type="arabicPeriod"/>
            </a:pPr>
            <a:r>
              <a:rPr lang="nl-NL" sz="1200" b="1" i="0" dirty="0">
                <a:solidFill>
                  <a:schemeClr val="bg1"/>
                </a:solidFill>
                <a:effectLst/>
                <a:latin typeface="Söhne"/>
              </a:rPr>
              <a:t>Herbruikbaarheid</a:t>
            </a:r>
            <a:r>
              <a:rPr lang="nl-NL" sz="1200" b="0" i="0" dirty="0">
                <a:solidFill>
                  <a:schemeClr val="bg1"/>
                </a:solidFill>
                <a:effectLst/>
                <a:latin typeface="Söhne"/>
              </a:rPr>
              <a:t>: Modules zijn door hun duidelijke interfaces makkelijk te hergebruiken.</a:t>
            </a:r>
          </a:p>
          <a:p>
            <a:pPr>
              <a:buFont typeface="+mj-lt"/>
              <a:buAutoNum type="arabicPeriod"/>
            </a:pPr>
            <a:r>
              <a:rPr lang="nl-NL" sz="1200" b="1" i="0" dirty="0" err="1">
                <a:solidFill>
                  <a:schemeClr val="bg1"/>
                </a:solidFill>
                <a:effectLst/>
                <a:latin typeface="Söhne"/>
              </a:rPr>
              <a:t>Onderhoudbaarheid</a:t>
            </a:r>
            <a:r>
              <a:rPr lang="nl-NL" sz="1200" b="0" i="0" dirty="0">
                <a:solidFill>
                  <a:schemeClr val="bg1"/>
                </a:solidFill>
                <a:effectLst/>
                <a:latin typeface="Söhne"/>
              </a:rPr>
              <a:t>: Duidelijke grenzen en afhankelijkheden maken modules makkelijker te onderhouden.</a:t>
            </a:r>
          </a:p>
          <a:p>
            <a:pPr>
              <a:buFont typeface="+mj-lt"/>
              <a:buAutoNum type="arabicPeriod"/>
            </a:pPr>
            <a:r>
              <a:rPr lang="nl-NL" sz="1200" b="1" i="0" dirty="0">
                <a:solidFill>
                  <a:schemeClr val="bg1"/>
                </a:solidFill>
                <a:effectLst/>
                <a:latin typeface="Söhne"/>
              </a:rPr>
              <a:t>Betere Projectorganisatie</a:t>
            </a:r>
            <a:r>
              <a:rPr lang="nl-NL" sz="1200" b="0" i="0" dirty="0">
                <a:solidFill>
                  <a:schemeClr val="bg1"/>
                </a:solidFill>
                <a:effectLst/>
                <a:latin typeface="Söhne"/>
              </a:rPr>
              <a:t>: Modules bevorderen een georganiseerde en overzichtelijke projectstructuur.</a:t>
            </a:r>
          </a:p>
          <a:p>
            <a:pPr>
              <a:buFont typeface="+mj-lt"/>
              <a:buAutoNum type="arabicPeriod"/>
            </a:pPr>
            <a:r>
              <a:rPr lang="nl-NL" sz="1200" b="1" i="0" dirty="0">
                <a:solidFill>
                  <a:schemeClr val="bg1"/>
                </a:solidFill>
                <a:effectLst/>
                <a:latin typeface="Söhne"/>
              </a:rPr>
              <a:t>Makkelijker Codeanalyse</a:t>
            </a:r>
            <a:r>
              <a:rPr lang="nl-NL" sz="1200" b="0" i="0" dirty="0">
                <a:solidFill>
                  <a:schemeClr val="bg1"/>
                </a:solidFill>
                <a:effectLst/>
                <a:latin typeface="Söhne"/>
              </a:rPr>
              <a:t>: Analysehulpmiddelen kunnen modulebeschrijvingen gebruiken om afhankelijkheden in kaart te brengen.</a:t>
            </a:r>
          </a:p>
          <a:p>
            <a:pPr>
              <a:buFont typeface="+mj-lt"/>
              <a:buAutoNum type="arabicPeriod"/>
            </a:pPr>
            <a:r>
              <a:rPr lang="nl-NL" sz="1200" b="1" i="0" dirty="0">
                <a:solidFill>
                  <a:schemeClr val="bg1"/>
                </a:solidFill>
                <a:effectLst/>
                <a:latin typeface="Söhne"/>
              </a:rPr>
              <a:t>Verhoogde Veiligheid</a:t>
            </a:r>
            <a:r>
              <a:rPr lang="nl-NL" sz="1200" b="0" i="0" dirty="0">
                <a:solidFill>
                  <a:schemeClr val="bg1"/>
                </a:solidFill>
                <a:effectLst/>
                <a:latin typeface="Söhne"/>
              </a:rPr>
              <a:t>: Door interne </a:t>
            </a:r>
            <a:r>
              <a:rPr lang="nl-NL" sz="1200" b="0" i="0" dirty="0" err="1">
                <a:solidFill>
                  <a:schemeClr val="bg1"/>
                </a:solidFill>
                <a:effectLst/>
                <a:latin typeface="Söhne"/>
              </a:rPr>
              <a:t>API's</a:t>
            </a:r>
            <a:r>
              <a:rPr lang="nl-NL" sz="1200" b="0" i="0" dirty="0">
                <a:solidFill>
                  <a:schemeClr val="bg1"/>
                </a:solidFill>
                <a:effectLst/>
                <a:latin typeface="Söhne"/>
              </a:rPr>
              <a:t> te verbergen wordt het aanvalsoppervlak van applicaties verkleind.</a:t>
            </a:r>
          </a:p>
          <a:p>
            <a:pPr>
              <a:buFont typeface="+mj-lt"/>
              <a:buAutoNum type="arabicPeriod"/>
            </a:pPr>
            <a:r>
              <a:rPr lang="nl-NL" sz="1200" b="1" i="0" dirty="0">
                <a:solidFill>
                  <a:schemeClr val="bg1"/>
                </a:solidFill>
                <a:effectLst/>
                <a:latin typeface="Söhne"/>
              </a:rPr>
              <a:t>Duidelijke Afhankelijkheden</a:t>
            </a:r>
            <a:r>
              <a:rPr lang="nl-NL" sz="1200" b="0" i="0" dirty="0">
                <a:solidFill>
                  <a:schemeClr val="bg1"/>
                </a:solidFill>
                <a:effectLst/>
                <a:latin typeface="Söhne"/>
              </a:rPr>
              <a:t>: Afhankelijkheden tussen verschillende systeemonderdelen zijn makkelijker te begrijpen.</a:t>
            </a:r>
          </a:p>
          <a:p>
            <a:pPr>
              <a:buFont typeface="+mj-lt"/>
              <a:buAutoNum type="arabicPeriod"/>
            </a:pPr>
            <a:r>
              <a:rPr lang="nl-NL" sz="1200" b="1" i="0" dirty="0">
                <a:solidFill>
                  <a:schemeClr val="bg1"/>
                </a:solidFill>
                <a:effectLst/>
                <a:latin typeface="Söhne"/>
              </a:rPr>
              <a:t>Vereenvoudigde Class </a:t>
            </a:r>
            <a:r>
              <a:rPr lang="nl-NL" sz="1200" b="1" i="0" dirty="0" err="1">
                <a:solidFill>
                  <a:schemeClr val="bg1"/>
                </a:solidFill>
                <a:effectLst/>
                <a:latin typeface="Söhne"/>
              </a:rPr>
              <a:t>Path</a:t>
            </a:r>
            <a:r>
              <a:rPr lang="nl-NL" sz="1200" b="0" i="0" dirty="0">
                <a:solidFill>
                  <a:schemeClr val="bg1"/>
                </a:solidFill>
                <a:effectLst/>
                <a:latin typeface="Söhne"/>
              </a:rPr>
              <a:t>: De module </a:t>
            </a:r>
            <a:r>
              <a:rPr lang="nl-NL" sz="1200" b="0" i="0" dirty="0" err="1">
                <a:solidFill>
                  <a:schemeClr val="bg1"/>
                </a:solidFill>
                <a:effectLst/>
                <a:latin typeface="Söhne"/>
              </a:rPr>
              <a:t>path</a:t>
            </a:r>
            <a:r>
              <a:rPr lang="nl-NL" sz="1200" b="0" i="0" dirty="0">
                <a:solidFill>
                  <a:schemeClr val="bg1"/>
                </a:solidFill>
                <a:effectLst/>
                <a:latin typeface="Söhne"/>
              </a:rPr>
              <a:t> vereenvoudigt het bouw- en uitrolproces door de complexiteit van de class </a:t>
            </a:r>
            <a:r>
              <a:rPr lang="nl-NL" sz="1200" b="0" i="0" dirty="0" err="1">
                <a:solidFill>
                  <a:schemeClr val="bg1"/>
                </a:solidFill>
                <a:effectLst/>
                <a:latin typeface="Söhne"/>
              </a:rPr>
              <a:t>path</a:t>
            </a:r>
            <a:r>
              <a:rPr lang="nl-NL" sz="1200" b="0" i="0" dirty="0">
                <a:solidFill>
                  <a:schemeClr val="bg1"/>
                </a:solidFill>
                <a:effectLst/>
                <a:latin typeface="Söhne"/>
              </a:rPr>
              <a:t> te verminderen.</a:t>
            </a:r>
          </a:p>
          <a:p>
            <a:pPr>
              <a:buFont typeface="+mj-lt"/>
              <a:buAutoNum type="arabicPeriod"/>
            </a:pPr>
            <a:r>
              <a:rPr lang="nl-NL" sz="1200" b="1" i="0" dirty="0">
                <a:solidFill>
                  <a:schemeClr val="bg1"/>
                </a:solidFill>
                <a:effectLst/>
                <a:latin typeface="Söhne"/>
              </a:rPr>
              <a:t>Geleidelijke Adoptie</a:t>
            </a:r>
            <a:r>
              <a:rPr lang="nl-NL" sz="1200" b="0" i="0" dirty="0">
                <a:solidFill>
                  <a:schemeClr val="bg1"/>
                </a:solidFill>
                <a:effectLst/>
                <a:latin typeface="Söhne"/>
              </a:rPr>
              <a:t>: Ontwikkelaars kunnen zelf kiezen wanneer en hoe ze naar modules overstappen, zonder dat een hele applicatie in één keer gemoduleerd hoeft te worden.</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F1173C7-A12D-09DF-1D00-0E7F52C08C3C}"/>
              </a:ext>
            </a:extLst>
          </p:cNvPr>
          <p:cNvSpPr/>
          <p:nvPr/>
        </p:nvSpPr>
        <p:spPr>
          <a:xfrm rot="20643155">
            <a:off x="1390679" y="2588302"/>
            <a:ext cx="8165345" cy="1862048"/>
          </a:xfrm>
          <a:prstGeom prst="rect">
            <a:avLst/>
          </a:prstGeom>
          <a:noFill/>
        </p:spPr>
        <p:txBody>
          <a:bodyPr wrap="square" lIns="91440" tIns="45720" rIns="91440" bIns="45720">
            <a:spAutoFit/>
          </a:bodyPr>
          <a:lstStyle/>
          <a:p>
            <a:pPr algn="ctr"/>
            <a:r>
              <a:rPr lang="en-US" sz="115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Heel </a:t>
            </a:r>
            <a:r>
              <a:rPr lang="en-US" sz="115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veel</a:t>
            </a:r>
            <a:r>
              <a:rPr lang="en-US" sz="115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p>
        </p:txBody>
      </p:sp>
    </p:spTree>
    <p:extLst>
      <p:ext uri="{BB962C8B-B14F-4D97-AF65-F5344CB8AC3E}">
        <p14:creationId xmlns:p14="http://schemas.microsoft.com/office/powerpoint/2010/main" val="3480320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08BA9B9-208F-6252-1695-1C2BB806E119}"/>
              </a:ext>
            </a:extLst>
          </p:cNvPr>
          <p:cNvSpPr>
            <a:spLocks noGrp="1"/>
          </p:cNvSpPr>
          <p:nvPr>
            <p:ph type="title"/>
          </p:nvPr>
        </p:nvSpPr>
        <p:spPr>
          <a:xfrm>
            <a:off x="838200" y="669925"/>
            <a:ext cx="4508946" cy="1325563"/>
          </a:xfrm>
        </p:spPr>
        <p:txBody>
          <a:bodyPr anchor="b">
            <a:normAutofit fontScale="90000"/>
          </a:bodyPr>
          <a:lstStyle/>
          <a:p>
            <a:pPr algn="r"/>
            <a:r>
              <a:rPr lang="en-US" dirty="0" err="1">
                <a:solidFill>
                  <a:schemeClr val="bg1"/>
                </a:solidFill>
              </a:rPr>
              <a:t>Waarom</a:t>
            </a:r>
            <a:r>
              <a:rPr lang="en-US" dirty="0">
                <a:solidFill>
                  <a:schemeClr val="bg1"/>
                </a:solidFill>
              </a:rPr>
              <a:t> </a:t>
            </a:r>
            <a:r>
              <a:rPr lang="en-US" dirty="0" err="1">
                <a:solidFill>
                  <a:schemeClr val="bg1"/>
                </a:solidFill>
              </a:rPr>
              <a:t>worden</a:t>
            </a:r>
            <a:r>
              <a:rPr lang="en-US" dirty="0">
                <a:solidFill>
                  <a:schemeClr val="bg1"/>
                </a:solidFill>
              </a:rPr>
              <a:t> ze dan </a:t>
            </a:r>
            <a:r>
              <a:rPr lang="en-US" dirty="0" err="1">
                <a:solidFill>
                  <a:schemeClr val="bg1"/>
                </a:solidFill>
              </a:rPr>
              <a:t>niet</a:t>
            </a:r>
            <a:r>
              <a:rPr lang="en-US" dirty="0">
                <a:solidFill>
                  <a:schemeClr val="bg1"/>
                </a:solidFill>
              </a:rPr>
              <a:t> </a:t>
            </a:r>
            <a:r>
              <a:rPr lang="en-US" dirty="0" err="1">
                <a:solidFill>
                  <a:schemeClr val="bg1"/>
                </a:solidFill>
              </a:rPr>
              <a:t>gebruikt</a:t>
            </a:r>
            <a:r>
              <a:rPr lang="en-US" dirty="0">
                <a:solidFill>
                  <a:schemeClr val="bg1"/>
                </a:solidFill>
              </a:rPr>
              <a:t>?</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8770FD-277A-DAD2-D62D-34A38DAFA0A9}"/>
              </a:ext>
            </a:extLst>
          </p:cNvPr>
          <p:cNvSpPr>
            <a:spLocks noGrp="1"/>
          </p:cNvSpPr>
          <p:nvPr>
            <p:ph idx="1"/>
          </p:nvPr>
        </p:nvSpPr>
        <p:spPr>
          <a:xfrm>
            <a:off x="1392667" y="2398957"/>
            <a:ext cx="9406666" cy="3526144"/>
          </a:xfrm>
        </p:spPr>
        <p:txBody>
          <a:bodyPr>
            <a:normAutofit/>
          </a:bodyPr>
          <a:lstStyle/>
          <a:p>
            <a:r>
              <a:rPr lang="en-US" sz="2000" dirty="0" err="1">
                <a:solidFill>
                  <a:schemeClr val="bg1"/>
                </a:solidFill>
              </a:rPr>
              <a:t>Onbekendheid</a:t>
            </a:r>
            <a:endParaRPr lang="en-US" sz="2000" dirty="0">
              <a:solidFill>
                <a:schemeClr val="bg1"/>
              </a:solidFill>
            </a:endParaRPr>
          </a:p>
          <a:p>
            <a:r>
              <a:rPr lang="en-US" sz="2000" dirty="0" err="1">
                <a:solidFill>
                  <a:schemeClr val="bg1"/>
                </a:solidFill>
              </a:rPr>
              <a:t>Slechte</a:t>
            </a:r>
            <a:r>
              <a:rPr lang="en-US" sz="2000" dirty="0">
                <a:solidFill>
                  <a:schemeClr val="bg1"/>
                </a:solidFill>
              </a:rPr>
              <a:t> </a:t>
            </a:r>
            <a:r>
              <a:rPr lang="en-US" sz="2000" dirty="0" err="1">
                <a:solidFill>
                  <a:schemeClr val="bg1"/>
                </a:solidFill>
              </a:rPr>
              <a:t>verhalen</a:t>
            </a:r>
            <a:endParaRPr lang="en-US" sz="2000" dirty="0">
              <a:solidFill>
                <a:schemeClr val="bg1"/>
              </a:solidFill>
            </a:endParaRPr>
          </a:p>
          <a:p>
            <a:r>
              <a:rPr lang="en-US" sz="2000" dirty="0">
                <a:solidFill>
                  <a:schemeClr val="bg1"/>
                </a:solidFill>
              </a:rPr>
              <a:t>Non-modular dependencies</a:t>
            </a:r>
          </a:p>
          <a:p>
            <a:r>
              <a:rPr lang="en-US" sz="2000" dirty="0">
                <a:solidFill>
                  <a:schemeClr val="bg1"/>
                </a:solidFill>
              </a:rPr>
              <a:t>Non-modular frameworks (Spring)</a:t>
            </a:r>
          </a:p>
          <a:p>
            <a:endParaRPr lang="en-US" sz="2000" dirty="0">
              <a:solidFill>
                <a:schemeClr val="bg1"/>
              </a:solidFill>
            </a:endParaRPr>
          </a:p>
          <a:p>
            <a:r>
              <a:rPr lang="en-US" sz="2000" dirty="0">
                <a:solidFill>
                  <a:schemeClr val="bg1"/>
                </a:solidFill>
              </a:rPr>
              <a:t>En… </a:t>
            </a:r>
            <a:r>
              <a:rPr lang="en-US" sz="2000" dirty="0" err="1">
                <a:solidFill>
                  <a:schemeClr val="bg1"/>
                </a:solidFill>
              </a:rPr>
              <a:t>geen</a:t>
            </a:r>
            <a:r>
              <a:rPr lang="en-US" sz="2000" dirty="0">
                <a:solidFill>
                  <a:schemeClr val="bg1"/>
                </a:solidFill>
              </a:rPr>
              <a:t> </a:t>
            </a:r>
            <a:r>
              <a:rPr lang="en-US" sz="2000" dirty="0" err="1">
                <a:solidFill>
                  <a:schemeClr val="bg1"/>
                </a:solidFill>
              </a:rPr>
              <a:t>hexagonale</a:t>
            </a:r>
            <a:r>
              <a:rPr lang="en-US" sz="2000" dirty="0">
                <a:solidFill>
                  <a:schemeClr val="bg1"/>
                </a:solidFill>
              </a:rPr>
              <a:t> </a:t>
            </a:r>
            <a:r>
              <a:rPr lang="en-US" sz="2000" dirty="0" err="1">
                <a:solidFill>
                  <a:schemeClr val="bg1"/>
                </a:solidFill>
              </a:rPr>
              <a:t>architectuur</a:t>
            </a:r>
            <a:r>
              <a:rPr lang="en-US" sz="2000" dirty="0">
                <a:solidFill>
                  <a:schemeClr val="bg1"/>
                </a:solidFill>
              </a:rPr>
              <a:t>!</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60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F57144DB-A2FA-DDE5-5F5B-0371235ED607}"/>
              </a:ext>
            </a:extLst>
          </p:cNvPr>
          <p:cNvSpPr>
            <a:spLocks noGrp="1"/>
          </p:cNvSpPr>
          <p:nvPr>
            <p:ph type="title"/>
          </p:nvPr>
        </p:nvSpPr>
        <p:spPr>
          <a:xfrm>
            <a:off x="838200" y="669925"/>
            <a:ext cx="4508946" cy="1325563"/>
          </a:xfrm>
        </p:spPr>
        <p:txBody>
          <a:bodyPr anchor="b">
            <a:normAutofit fontScale="90000"/>
          </a:bodyPr>
          <a:lstStyle/>
          <a:p>
            <a:pPr algn="r"/>
            <a:r>
              <a:rPr lang="nl-NL" dirty="0">
                <a:solidFill>
                  <a:schemeClr val="bg1"/>
                </a:solidFill>
              </a:rPr>
              <a:t>Java Modules met hexagonale architectuur</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98FB75A4-EBC9-9326-6483-16474D114645}"/>
              </a:ext>
            </a:extLst>
          </p:cNvPr>
          <p:cNvSpPr>
            <a:spLocks noGrp="1"/>
          </p:cNvSpPr>
          <p:nvPr>
            <p:ph idx="1"/>
          </p:nvPr>
        </p:nvSpPr>
        <p:spPr>
          <a:xfrm>
            <a:off x="1392667" y="2398957"/>
            <a:ext cx="9406666" cy="3526144"/>
          </a:xfrm>
        </p:spPr>
        <p:txBody>
          <a:bodyPr>
            <a:normAutofit/>
          </a:bodyPr>
          <a:lstStyle/>
          <a:p>
            <a:r>
              <a:rPr lang="nl-NL" sz="2000" dirty="0">
                <a:solidFill>
                  <a:schemeClr val="bg1"/>
                </a:solidFill>
              </a:rPr>
              <a:t>Adapters kunnen als automatic modules worden gecompileerd</a:t>
            </a:r>
          </a:p>
          <a:p>
            <a:pPr lvl="1"/>
            <a:r>
              <a:rPr lang="nl-NL" sz="2000" dirty="0">
                <a:solidFill>
                  <a:schemeClr val="bg1"/>
                </a:solidFill>
              </a:rPr>
              <a:t>Dan kunnen ze door een </a:t>
            </a:r>
            <a:r>
              <a:rPr lang="nl-NL" sz="2000" dirty="0" err="1">
                <a:solidFill>
                  <a:schemeClr val="bg1"/>
                </a:solidFill>
              </a:rPr>
              <a:t>runtime</a:t>
            </a:r>
            <a:r>
              <a:rPr lang="nl-NL" sz="2000" dirty="0">
                <a:solidFill>
                  <a:schemeClr val="bg1"/>
                </a:solidFill>
              </a:rPr>
              <a:t>-modulaire applicatie gebruikt worden, maar zijn afhankelijk zijn van de module </a:t>
            </a:r>
            <a:r>
              <a:rPr lang="nl-NL" sz="2000" dirty="0" err="1">
                <a:solidFill>
                  <a:schemeClr val="bg1"/>
                </a:solidFill>
              </a:rPr>
              <a:t>path</a:t>
            </a:r>
            <a:r>
              <a:rPr lang="nl-NL" sz="2000" dirty="0">
                <a:solidFill>
                  <a:schemeClr val="bg1"/>
                </a:solidFill>
              </a:rPr>
              <a:t> én de </a:t>
            </a:r>
            <a:r>
              <a:rPr lang="nl-NL" sz="2000" dirty="0" err="1">
                <a:solidFill>
                  <a:schemeClr val="bg1"/>
                </a:solidFill>
              </a:rPr>
              <a:t>classpath</a:t>
            </a:r>
            <a:endParaRPr lang="nl-NL" sz="2000" dirty="0">
              <a:solidFill>
                <a:schemeClr val="bg1"/>
              </a:solidFill>
            </a:endParaRPr>
          </a:p>
          <a:p>
            <a:r>
              <a:rPr lang="nl-NL" sz="2000" dirty="0">
                <a:solidFill>
                  <a:schemeClr val="bg1"/>
                </a:solidFill>
              </a:rPr>
              <a:t>De modules kunnen als module gecompileerd worden, maar met een “non-</a:t>
            </a:r>
            <a:r>
              <a:rPr lang="nl-NL" sz="2000" dirty="0" err="1">
                <a:solidFill>
                  <a:schemeClr val="bg1"/>
                </a:solidFill>
              </a:rPr>
              <a:t>modular</a:t>
            </a:r>
            <a:r>
              <a:rPr lang="nl-NL" sz="2000" dirty="0">
                <a:solidFill>
                  <a:schemeClr val="bg1"/>
                </a:solidFill>
              </a:rPr>
              <a:t> </a:t>
            </a:r>
            <a:r>
              <a:rPr lang="nl-NL" sz="2000" dirty="0" err="1">
                <a:solidFill>
                  <a:schemeClr val="bg1"/>
                </a:solidFill>
              </a:rPr>
              <a:t>main</a:t>
            </a:r>
            <a:r>
              <a:rPr lang="nl-NL" sz="2000" dirty="0">
                <a:solidFill>
                  <a:schemeClr val="bg1"/>
                </a:solidFill>
              </a:rPr>
              <a:t>” als een normale Spring applicatie worden gerund op de </a:t>
            </a:r>
            <a:r>
              <a:rPr lang="nl-NL" sz="2000" dirty="0" err="1">
                <a:solidFill>
                  <a:schemeClr val="bg1"/>
                </a:solidFill>
              </a:rPr>
              <a:t>classpath</a:t>
            </a:r>
            <a:endParaRPr lang="nl-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19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5385FED6-7A87-9BE7-BEBC-8F508F0E0C43}"/>
              </a:ext>
            </a:extLst>
          </p:cNvPr>
          <p:cNvPicPr>
            <a:picLocks noChangeAspect="1"/>
          </p:cNvPicPr>
          <p:nvPr/>
        </p:nvPicPr>
        <p:blipFill>
          <a:blip r:embed="rId2">
            <a:alphaModFix amt="15000"/>
          </a:blip>
          <a:stretch>
            <a:fillRect/>
          </a:stretch>
        </p:blipFill>
        <p:spPr>
          <a:xfrm>
            <a:off x="0" y="-212709"/>
            <a:ext cx="12192000" cy="7283418"/>
          </a:xfrm>
          <a:prstGeom prst="rect">
            <a:avLst/>
          </a:prstGeom>
        </p:spPr>
      </p:pic>
      <p:sp>
        <p:nvSpPr>
          <p:cNvPr id="2" name="Titel 1">
            <a:extLst>
              <a:ext uri="{FF2B5EF4-FFF2-40B4-BE49-F238E27FC236}">
                <a16:creationId xmlns:a16="http://schemas.microsoft.com/office/drawing/2014/main" id="{F8BCA630-EC22-9401-77A6-0C185F53F7F6}"/>
              </a:ext>
            </a:extLst>
          </p:cNvPr>
          <p:cNvSpPr>
            <a:spLocks noGrp="1"/>
          </p:cNvSpPr>
          <p:nvPr>
            <p:ph type="title"/>
          </p:nvPr>
        </p:nvSpPr>
        <p:spPr>
          <a:xfrm>
            <a:off x="648759" y="609600"/>
            <a:ext cx="8596668" cy="1320800"/>
          </a:xfrm>
        </p:spPr>
        <p:txBody>
          <a:bodyPr/>
          <a:lstStyle/>
          <a:p>
            <a:r>
              <a:rPr lang="nl-NL" dirty="0"/>
              <a:t>Voorbeeld </a:t>
            </a:r>
            <a:r>
              <a:rPr lang="nl-NL" dirty="0" err="1"/>
              <a:t>Unicorn</a:t>
            </a:r>
            <a:r>
              <a:rPr lang="nl-NL" dirty="0"/>
              <a:t> Inc.</a:t>
            </a:r>
          </a:p>
        </p:txBody>
      </p:sp>
      <p:sp>
        <p:nvSpPr>
          <p:cNvPr id="6" name="Tijdelijke aanduiding voor inhoud 2">
            <a:extLst>
              <a:ext uri="{FF2B5EF4-FFF2-40B4-BE49-F238E27FC236}">
                <a16:creationId xmlns:a16="http://schemas.microsoft.com/office/drawing/2014/main" id="{EC86ED8A-A482-3193-DE02-E069CA4530C2}"/>
              </a:ext>
            </a:extLst>
          </p:cNvPr>
          <p:cNvSpPr>
            <a:spLocks noGrp="1"/>
          </p:cNvSpPr>
          <p:nvPr>
            <p:ph idx="1"/>
          </p:nvPr>
        </p:nvSpPr>
        <p:spPr>
          <a:xfrm>
            <a:off x="8287550" y="4272273"/>
            <a:ext cx="3717234" cy="966953"/>
          </a:xfrm>
        </p:spPr>
        <p:txBody>
          <a:bodyPr>
            <a:noAutofit/>
          </a:bodyPr>
          <a:lstStyle/>
          <a:p>
            <a:pPr marL="0" indent="0">
              <a:buNone/>
            </a:pPr>
            <a:r>
              <a:rPr lang="nl-NL" sz="2000" i="1" dirty="0" err="1"/>
              <a:t>Unicorn</a:t>
            </a:r>
            <a:r>
              <a:rPr lang="nl-NL" sz="2000" i="1" dirty="0"/>
              <a:t> Inc. heeft een app gemaakt om </a:t>
            </a:r>
            <a:r>
              <a:rPr lang="nl-NL" sz="2000" i="1" dirty="0" err="1"/>
              <a:t>unicorns</a:t>
            </a:r>
            <a:r>
              <a:rPr lang="nl-NL" sz="2000" i="1" dirty="0"/>
              <a:t> in te kleuren</a:t>
            </a:r>
          </a:p>
        </p:txBody>
      </p:sp>
      <p:pic>
        <p:nvPicPr>
          <p:cNvPr id="7" name="Afbeelding 6">
            <a:extLst>
              <a:ext uri="{FF2B5EF4-FFF2-40B4-BE49-F238E27FC236}">
                <a16:creationId xmlns:a16="http://schemas.microsoft.com/office/drawing/2014/main" id="{6D6039C0-9E23-2228-7722-C3AF09B36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559" y="0"/>
            <a:ext cx="3933441" cy="3933441"/>
          </a:xfrm>
          <a:prstGeom prst="rect">
            <a:avLst/>
          </a:prstGeom>
        </p:spPr>
      </p:pic>
      <p:pic>
        <p:nvPicPr>
          <p:cNvPr id="3" name="Afbeelding 4">
            <a:extLst>
              <a:ext uri="{FF2B5EF4-FFF2-40B4-BE49-F238E27FC236}">
                <a16:creationId xmlns:a16="http://schemas.microsoft.com/office/drawing/2014/main" id="{3635AA09-EA58-7B3E-6D75-D5C7E790B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94" y="1930400"/>
            <a:ext cx="7937340" cy="4058496"/>
          </a:xfrm>
          <a:prstGeom prst="rect">
            <a:avLst/>
          </a:prstGeom>
        </p:spPr>
      </p:pic>
    </p:spTree>
    <p:extLst>
      <p:ext uri="{BB962C8B-B14F-4D97-AF65-F5344CB8AC3E}">
        <p14:creationId xmlns:p14="http://schemas.microsoft.com/office/powerpoint/2010/main" val="289568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4DA4483-0BAA-04DA-B536-2E83E848DF8E}"/>
              </a:ext>
            </a:extLst>
          </p:cNvPr>
          <p:cNvPicPr>
            <a:picLocks noChangeAspect="1"/>
          </p:cNvPicPr>
          <p:nvPr/>
        </p:nvPicPr>
        <p:blipFill rotWithShape="1">
          <a:blip r:embed="rId2"/>
          <a:srcRect l="3495" t="40536" b="5180"/>
          <a:stretch/>
        </p:blipFill>
        <p:spPr>
          <a:xfrm>
            <a:off x="20" y="10"/>
            <a:ext cx="12191981" cy="6857990"/>
          </a:xfrm>
          <a:prstGeom prst="rect">
            <a:avLst/>
          </a:prstGeom>
        </p:spPr>
      </p:pic>
      <p:sp>
        <p:nvSpPr>
          <p:cNvPr id="32" name="Rectangle 3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18F9B4-8D39-6DD0-7E43-1ACA5D688CE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Domain-driven design</a:t>
            </a:r>
          </a:p>
        </p:txBody>
      </p:sp>
      <p:sp>
        <p:nvSpPr>
          <p:cNvPr id="34" name="Rectangle: Rounded Corners 3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83E900F-7ABC-ECDB-98BB-15EC8710E71A}"/>
              </a:ext>
            </a:extLst>
          </p:cNvPr>
          <p:cNvSpPr txBox="1"/>
          <p:nvPr/>
        </p:nvSpPr>
        <p:spPr>
          <a:xfrm>
            <a:off x="7910869" y="6606015"/>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6/11/2023</a:t>
            </a:r>
            <a:endParaRPr lang="en-NL" sz="1050" dirty="0"/>
          </a:p>
        </p:txBody>
      </p:sp>
    </p:spTree>
    <p:extLst>
      <p:ext uri="{BB962C8B-B14F-4D97-AF65-F5344CB8AC3E}">
        <p14:creationId xmlns:p14="http://schemas.microsoft.com/office/powerpoint/2010/main" val="146450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0DF9925-7E74-71AB-010C-E164FE128D96}"/>
              </a:ext>
            </a:extLst>
          </p:cNvPr>
          <p:cNvSpPr>
            <a:spLocks noGrp="1"/>
          </p:cNvSpPr>
          <p:nvPr>
            <p:ph type="title"/>
          </p:nvPr>
        </p:nvSpPr>
        <p:spPr>
          <a:xfrm>
            <a:off x="838200" y="669925"/>
            <a:ext cx="4508946" cy="1325563"/>
          </a:xfrm>
        </p:spPr>
        <p:txBody>
          <a:bodyPr anchor="b">
            <a:normAutofit/>
          </a:bodyPr>
          <a:lstStyle/>
          <a:p>
            <a:pPr algn="r"/>
            <a:r>
              <a:rPr lang="en-US" dirty="0" err="1">
                <a:solidFill>
                  <a:schemeClr val="bg1"/>
                </a:solidFill>
              </a:rPr>
              <a:t>Voorstellen</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30957F-4B05-82CB-2D3F-96ECF76C1FE4}"/>
              </a:ext>
            </a:extLst>
          </p:cNvPr>
          <p:cNvSpPr>
            <a:spLocks noGrp="1"/>
          </p:cNvSpPr>
          <p:nvPr>
            <p:ph idx="1"/>
          </p:nvPr>
        </p:nvSpPr>
        <p:spPr>
          <a:xfrm>
            <a:off x="438510" y="2661931"/>
            <a:ext cx="6521022" cy="3526144"/>
          </a:xfrm>
        </p:spPr>
        <p:txBody>
          <a:bodyPr>
            <a:normAutofit/>
          </a:bodyPr>
          <a:lstStyle/>
          <a:p>
            <a:r>
              <a:rPr lang="en-US" sz="2000" dirty="0">
                <a:solidFill>
                  <a:schemeClr val="bg1"/>
                </a:solidFill>
              </a:rPr>
              <a:t>Auke Haanstra, consultant expert level </a:t>
            </a:r>
            <a:r>
              <a:rPr lang="en-US" sz="2000" dirty="0" err="1">
                <a:solidFill>
                  <a:schemeClr val="bg1"/>
                </a:solidFill>
              </a:rPr>
              <a:t>bij</a:t>
            </a:r>
            <a:r>
              <a:rPr lang="en-US" sz="2000" dirty="0">
                <a:solidFill>
                  <a:schemeClr val="bg1"/>
                </a:solidFill>
              </a:rPr>
              <a:t> </a:t>
            </a:r>
            <a:r>
              <a:rPr lang="en-US" sz="2000" dirty="0" err="1">
                <a:solidFill>
                  <a:schemeClr val="bg1"/>
                </a:solidFill>
              </a:rPr>
              <a:t>Pancompany</a:t>
            </a:r>
            <a:endParaRPr lang="en-US" sz="2000" dirty="0">
              <a:solidFill>
                <a:schemeClr val="bg1"/>
              </a:solidFill>
            </a:endParaRPr>
          </a:p>
          <a:p>
            <a:r>
              <a:rPr lang="en-US" sz="2000" dirty="0">
                <a:solidFill>
                  <a:schemeClr val="bg1"/>
                </a:solidFill>
              </a:rPr>
              <a:t>Expertise: Test-Driven Development </a:t>
            </a:r>
            <a:r>
              <a:rPr lang="en-US" sz="2000" dirty="0" err="1">
                <a:solidFill>
                  <a:schemeClr val="bg1"/>
                </a:solidFill>
              </a:rPr>
              <a:t>en</a:t>
            </a:r>
            <a:r>
              <a:rPr lang="en-US" sz="2000" dirty="0">
                <a:solidFill>
                  <a:schemeClr val="bg1"/>
                </a:solidFill>
              </a:rPr>
              <a:t> </a:t>
            </a:r>
            <a:r>
              <a:rPr lang="en-US" sz="2000" dirty="0" err="1">
                <a:solidFill>
                  <a:schemeClr val="bg1"/>
                </a:solidFill>
              </a:rPr>
              <a:t>Hexagonale</a:t>
            </a:r>
            <a:r>
              <a:rPr lang="en-US" sz="2000" dirty="0">
                <a:solidFill>
                  <a:schemeClr val="bg1"/>
                </a:solidFill>
              </a:rPr>
              <a:t> </a:t>
            </a:r>
            <a:r>
              <a:rPr lang="en-US" sz="2000" dirty="0" err="1">
                <a:solidFill>
                  <a:schemeClr val="bg1"/>
                </a:solidFill>
              </a:rPr>
              <a:t>Architectuur</a:t>
            </a:r>
            <a:endParaRPr lang="en-US" sz="2000" dirty="0">
              <a:solidFill>
                <a:schemeClr val="bg1"/>
              </a:solidFill>
            </a:endParaRPr>
          </a:p>
          <a:p>
            <a:r>
              <a:rPr lang="en-US" sz="2000" dirty="0">
                <a:solidFill>
                  <a:schemeClr val="bg1"/>
                </a:solidFill>
              </a:rPr>
              <a:t>7 </a:t>
            </a:r>
            <a:r>
              <a:rPr lang="en-US" sz="2000" dirty="0" err="1">
                <a:solidFill>
                  <a:schemeClr val="bg1"/>
                </a:solidFill>
              </a:rPr>
              <a:t>jaar</a:t>
            </a:r>
            <a:r>
              <a:rPr lang="en-US" sz="2000" dirty="0">
                <a:solidFill>
                  <a:schemeClr val="bg1"/>
                </a:solidFill>
              </a:rPr>
              <a:t> </a:t>
            </a:r>
            <a:r>
              <a:rPr lang="en-US" sz="2000" dirty="0" err="1">
                <a:solidFill>
                  <a:schemeClr val="bg1"/>
                </a:solidFill>
              </a:rPr>
              <a:t>ervaring</a:t>
            </a:r>
            <a:r>
              <a:rPr lang="en-US" sz="2000" dirty="0">
                <a:solidFill>
                  <a:schemeClr val="bg1"/>
                </a:solidFill>
              </a:rPr>
              <a:t> met Java development</a:t>
            </a:r>
          </a:p>
          <a:p>
            <a:pPr marL="0" indent="0">
              <a:buNone/>
            </a:pPr>
            <a:endParaRPr lang="en-US" sz="2000" dirty="0">
              <a:solidFill>
                <a:schemeClr val="bg1"/>
              </a:solidFill>
            </a:endParaRPr>
          </a:p>
          <a:p>
            <a:r>
              <a:rPr lang="en-US" sz="2000" dirty="0">
                <a:solidFill>
                  <a:schemeClr val="bg1"/>
                </a:solidFill>
              </a:rPr>
              <a:t>35 </a:t>
            </a:r>
            <a:r>
              <a:rPr lang="en-US" sz="2000" dirty="0" err="1">
                <a:solidFill>
                  <a:schemeClr val="bg1"/>
                </a:solidFill>
              </a:rPr>
              <a:t>collega</a:t>
            </a:r>
            <a:r>
              <a:rPr lang="en-US" sz="2000" dirty="0">
                <a:solidFill>
                  <a:schemeClr val="bg1"/>
                </a:solidFill>
              </a:rPr>
              <a:t> Java developers in de Java Competence</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men playing pool&#10;&#10;Description automatically generated">
            <a:extLst>
              <a:ext uri="{FF2B5EF4-FFF2-40B4-BE49-F238E27FC236}">
                <a16:creationId xmlns:a16="http://schemas.microsoft.com/office/drawing/2014/main" id="{8A859B23-514D-B200-B3DB-96904A82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738" y="2503168"/>
            <a:ext cx="4667752" cy="3112442"/>
          </a:xfrm>
          <a:prstGeom prst="rect">
            <a:avLst/>
          </a:prstGeom>
        </p:spPr>
      </p:pic>
      <p:pic>
        <p:nvPicPr>
          <p:cNvPr id="20" name="Graphic 19">
            <a:extLst>
              <a:ext uri="{FF2B5EF4-FFF2-40B4-BE49-F238E27FC236}">
                <a16:creationId xmlns:a16="http://schemas.microsoft.com/office/drawing/2014/main" id="{6300B185-AAF3-7E07-4F55-A989D3DDC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8605" y="278324"/>
            <a:ext cx="3964885" cy="1444831"/>
          </a:xfrm>
          <a:prstGeom prst="rect">
            <a:avLst/>
          </a:prstGeom>
        </p:spPr>
      </p:pic>
    </p:spTree>
    <p:extLst>
      <p:ext uri="{BB962C8B-B14F-4D97-AF65-F5344CB8AC3E}">
        <p14:creationId xmlns:p14="http://schemas.microsoft.com/office/powerpoint/2010/main" val="144284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63B0F35-143F-9C8C-BF16-A4B1D80EEE1D}"/>
              </a:ext>
            </a:extLst>
          </p:cNvPr>
          <p:cNvSpPr>
            <a:spLocks noGrp="1"/>
          </p:cNvSpPr>
          <p:nvPr>
            <p:ph type="title"/>
          </p:nvPr>
        </p:nvSpPr>
        <p:spPr>
          <a:xfrm>
            <a:off x="838200" y="669925"/>
            <a:ext cx="4508946" cy="1325563"/>
          </a:xfrm>
        </p:spPr>
        <p:txBody>
          <a:bodyPr anchor="b">
            <a:normAutofit fontScale="90000"/>
          </a:bodyPr>
          <a:lstStyle/>
          <a:p>
            <a:pPr algn="r"/>
            <a:r>
              <a:rPr lang="en-US" dirty="0" err="1">
                <a:solidFill>
                  <a:schemeClr val="bg1"/>
                </a:solidFill>
              </a:rPr>
              <a:t>Kernprincipes</a:t>
            </a:r>
            <a:r>
              <a:rPr lang="en-US" dirty="0">
                <a:solidFill>
                  <a:schemeClr val="bg1"/>
                </a:solidFill>
              </a:rPr>
              <a:t> Domain Driven Design</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6CCDF0-9DEA-1C3C-ECCF-992D76A48572}"/>
              </a:ext>
            </a:extLst>
          </p:cNvPr>
          <p:cNvSpPr>
            <a:spLocks noGrp="1"/>
          </p:cNvSpPr>
          <p:nvPr>
            <p:ph idx="1"/>
          </p:nvPr>
        </p:nvSpPr>
        <p:spPr>
          <a:xfrm>
            <a:off x="1392667" y="2398957"/>
            <a:ext cx="9406666" cy="3526144"/>
          </a:xfrm>
        </p:spPr>
        <p:txBody>
          <a:bodyPr>
            <a:normAutofit lnSpcReduction="10000"/>
          </a:bodyPr>
          <a:lstStyle/>
          <a:p>
            <a:pPr algn="l">
              <a:buFont typeface="+mj-lt"/>
              <a:buAutoNum type="arabicPeriod"/>
            </a:pPr>
            <a:r>
              <a:rPr lang="nl-NL" sz="1600" b="1" i="0" dirty="0">
                <a:solidFill>
                  <a:srgbClr val="D1D5DB"/>
                </a:solidFill>
                <a:effectLst/>
                <a:latin typeface="Söhne"/>
              </a:rPr>
              <a:t>Focus op de kern</a:t>
            </a:r>
            <a:r>
              <a:rPr lang="nl-NL" sz="1600" b="0" i="0" dirty="0">
                <a:solidFill>
                  <a:srgbClr val="D1D5DB"/>
                </a:solidFill>
                <a:effectLst/>
                <a:latin typeface="Söhne"/>
              </a:rPr>
              <a:t>: Richt je op de kern van het domein en de basislogica.</a:t>
            </a:r>
          </a:p>
          <a:p>
            <a:pPr algn="l">
              <a:buFont typeface="+mj-lt"/>
              <a:buAutoNum type="arabicPeriod"/>
            </a:pPr>
            <a:r>
              <a:rPr lang="nl-NL" sz="1600" b="1" i="0" u="sng" dirty="0" err="1">
                <a:solidFill>
                  <a:srgbClr val="D1D5DB"/>
                </a:solidFill>
                <a:effectLst/>
                <a:latin typeface="Söhne"/>
              </a:rPr>
              <a:t>Ubiquitous</a:t>
            </a:r>
            <a:r>
              <a:rPr lang="nl-NL" sz="1600" b="1" i="0" u="sng" dirty="0">
                <a:solidFill>
                  <a:srgbClr val="D1D5DB"/>
                </a:solidFill>
                <a:effectLst/>
                <a:latin typeface="Söhne"/>
              </a:rPr>
              <a:t> Language</a:t>
            </a:r>
            <a:r>
              <a:rPr lang="nl-NL" sz="1600" b="0" i="0" dirty="0">
                <a:solidFill>
                  <a:srgbClr val="D1D5DB"/>
                </a:solidFill>
                <a:effectLst/>
                <a:latin typeface="Söhne"/>
              </a:rPr>
              <a:t>: Ontwikkel een gemeenschappelijke taal tussen ontwikkelaars en domeinexperts.</a:t>
            </a:r>
          </a:p>
          <a:p>
            <a:pPr algn="l">
              <a:buFont typeface="+mj-lt"/>
              <a:buAutoNum type="arabicPeriod"/>
            </a:pPr>
            <a:r>
              <a:rPr lang="nl-NL" sz="1600" b="1" i="0" dirty="0">
                <a:solidFill>
                  <a:srgbClr val="D1D5DB"/>
                </a:solidFill>
                <a:effectLst/>
                <a:latin typeface="Söhne"/>
              </a:rPr>
              <a:t>Modellering rond bedrijfsprocessen</a:t>
            </a:r>
            <a:r>
              <a:rPr lang="nl-NL" sz="1600" b="0" i="0" dirty="0">
                <a:solidFill>
                  <a:srgbClr val="D1D5DB"/>
                </a:solidFill>
                <a:effectLst/>
                <a:latin typeface="Söhne"/>
              </a:rPr>
              <a:t>: Ontwerp softwaremodellen die bedrijfsprocessen nauwkeurig weerspiegelen.</a:t>
            </a:r>
          </a:p>
          <a:p>
            <a:pPr algn="l">
              <a:buFont typeface="+mj-lt"/>
              <a:buAutoNum type="arabicPeriod"/>
            </a:pPr>
            <a:r>
              <a:rPr lang="nl-NL" sz="1600" b="1" i="0" dirty="0">
                <a:solidFill>
                  <a:srgbClr val="D1D5DB"/>
                </a:solidFill>
                <a:effectLst/>
                <a:latin typeface="Söhne"/>
              </a:rPr>
              <a:t>Contextbegrenzing</a:t>
            </a:r>
            <a:r>
              <a:rPr lang="nl-NL" sz="1600" b="0" i="0" dirty="0">
                <a:solidFill>
                  <a:srgbClr val="D1D5DB"/>
                </a:solidFill>
                <a:effectLst/>
                <a:latin typeface="Söhne"/>
              </a:rPr>
              <a:t>: Verdeel het domein in duidelijk afgebakende contexten (“</a:t>
            </a:r>
            <a:r>
              <a:rPr lang="nl-NL" sz="1600" b="0" i="0" u="sng" dirty="0" err="1">
                <a:solidFill>
                  <a:srgbClr val="D1D5DB"/>
                </a:solidFill>
                <a:effectLst/>
                <a:latin typeface="Söhne"/>
              </a:rPr>
              <a:t>bounded</a:t>
            </a:r>
            <a:r>
              <a:rPr lang="nl-NL" sz="1600" b="0" i="0" u="sng" dirty="0">
                <a:solidFill>
                  <a:srgbClr val="D1D5DB"/>
                </a:solidFill>
                <a:effectLst/>
                <a:latin typeface="Söhne"/>
              </a:rPr>
              <a:t> </a:t>
            </a:r>
            <a:r>
              <a:rPr lang="nl-NL" sz="1600" b="0" i="0" u="sng" dirty="0" err="1">
                <a:solidFill>
                  <a:srgbClr val="D1D5DB"/>
                </a:solidFill>
                <a:effectLst/>
                <a:latin typeface="Söhne"/>
              </a:rPr>
              <a:t>contexts</a:t>
            </a:r>
            <a:r>
              <a:rPr lang="nl-NL" sz="1600" b="0" i="0" dirty="0">
                <a:solidFill>
                  <a:srgbClr val="D1D5DB"/>
                </a:solidFill>
                <a:effectLst/>
                <a:latin typeface="Söhne"/>
              </a:rPr>
              <a:t>”) om te voorkomen dat modellen verward raken.</a:t>
            </a:r>
          </a:p>
          <a:p>
            <a:pPr algn="l">
              <a:buFont typeface="+mj-lt"/>
              <a:buAutoNum type="arabicPeriod"/>
            </a:pPr>
            <a:r>
              <a:rPr lang="nl-NL" sz="1600" b="1" i="0" dirty="0">
                <a:solidFill>
                  <a:srgbClr val="D1D5DB"/>
                </a:solidFill>
                <a:effectLst/>
                <a:latin typeface="Söhne"/>
              </a:rPr>
              <a:t>Entiteiten en </a:t>
            </a:r>
            <a:r>
              <a:rPr lang="nl-NL" sz="1600" b="1" i="0" dirty="0" err="1">
                <a:solidFill>
                  <a:srgbClr val="D1D5DB"/>
                </a:solidFill>
                <a:effectLst/>
                <a:latin typeface="Söhne"/>
              </a:rPr>
              <a:t>waardeobjecten</a:t>
            </a:r>
            <a:r>
              <a:rPr lang="nl-NL" sz="1600" b="0" i="0" dirty="0">
                <a:solidFill>
                  <a:srgbClr val="D1D5DB"/>
                </a:solidFill>
                <a:effectLst/>
                <a:latin typeface="Söhne"/>
              </a:rPr>
              <a:t>: Identificeer objecten die een identiteit hebben door hun levensduur heen en objecten die enkel door hun attributen worden gedefinieerd.</a:t>
            </a:r>
          </a:p>
          <a:p>
            <a:pPr algn="l">
              <a:buFont typeface="+mj-lt"/>
              <a:buAutoNum type="arabicPeriod"/>
            </a:pPr>
            <a:r>
              <a:rPr lang="nl-NL" sz="1600" b="1" i="0" dirty="0" err="1">
                <a:solidFill>
                  <a:srgbClr val="D1D5DB"/>
                </a:solidFill>
                <a:effectLst/>
                <a:latin typeface="Söhne"/>
              </a:rPr>
              <a:t>Repositories</a:t>
            </a:r>
            <a:r>
              <a:rPr lang="nl-NL" sz="1600" b="1" i="0" dirty="0">
                <a:solidFill>
                  <a:srgbClr val="D1D5DB"/>
                </a:solidFill>
                <a:effectLst/>
                <a:latin typeface="Söhne"/>
              </a:rPr>
              <a:t> en services</a:t>
            </a:r>
            <a:r>
              <a:rPr lang="nl-NL" sz="1600" b="0" i="0" dirty="0">
                <a:solidFill>
                  <a:srgbClr val="D1D5DB"/>
                </a:solidFill>
                <a:effectLst/>
                <a:latin typeface="Söhne"/>
              </a:rPr>
              <a:t>: Gebruik </a:t>
            </a:r>
            <a:r>
              <a:rPr lang="nl-NL" sz="1600" b="0" i="0" dirty="0" err="1">
                <a:solidFill>
                  <a:srgbClr val="D1D5DB"/>
                </a:solidFill>
                <a:effectLst/>
                <a:latin typeface="Söhne"/>
              </a:rPr>
              <a:t>repositories</a:t>
            </a:r>
            <a:r>
              <a:rPr lang="nl-NL" sz="1600" b="0" i="0" dirty="0">
                <a:solidFill>
                  <a:srgbClr val="D1D5DB"/>
                </a:solidFill>
                <a:effectLst/>
                <a:latin typeface="Söhne"/>
              </a:rPr>
              <a:t> voor het opvragen en opslaan van entiteiten, en Services voor </a:t>
            </a:r>
            <a:r>
              <a:rPr lang="nl-NL" sz="1600" b="0" i="0" dirty="0" err="1">
                <a:solidFill>
                  <a:srgbClr val="D1D5DB"/>
                </a:solidFill>
                <a:effectLst/>
                <a:latin typeface="Söhne"/>
              </a:rPr>
              <a:t>domeinbrede</a:t>
            </a:r>
            <a:r>
              <a:rPr lang="nl-NL" sz="1600" b="0" i="0" dirty="0">
                <a:solidFill>
                  <a:srgbClr val="D1D5DB"/>
                </a:solidFill>
                <a:effectLst/>
                <a:latin typeface="Söhne"/>
              </a:rPr>
              <a:t> logica die niet toebehoort aan enige individuele entiteit, om zo een </a:t>
            </a:r>
            <a:r>
              <a:rPr lang="nl-NL" sz="1600" i="0" u="sng" dirty="0">
                <a:solidFill>
                  <a:srgbClr val="D1D5DB"/>
                </a:solidFill>
                <a:effectLst/>
                <a:latin typeface="Söhne"/>
              </a:rPr>
              <a:t>rijk</a:t>
            </a:r>
            <a:r>
              <a:rPr lang="nl-NL" sz="1600" b="0" i="0" u="sng" dirty="0">
                <a:solidFill>
                  <a:srgbClr val="D1D5DB"/>
                </a:solidFill>
                <a:effectLst/>
                <a:latin typeface="Söhne"/>
              </a:rPr>
              <a:t> </a:t>
            </a:r>
            <a:r>
              <a:rPr lang="nl-NL" sz="1600" i="0" u="sng" dirty="0">
                <a:solidFill>
                  <a:srgbClr val="D1D5DB"/>
                </a:solidFill>
                <a:effectLst/>
                <a:latin typeface="Söhne"/>
              </a:rPr>
              <a:t>domeinmodel</a:t>
            </a:r>
            <a:r>
              <a:rPr lang="nl-NL" sz="1600" b="0" i="0" dirty="0">
                <a:solidFill>
                  <a:srgbClr val="D1D5DB"/>
                </a:solidFill>
                <a:effectLst/>
                <a:latin typeface="Söhne"/>
              </a:rPr>
              <a:t> te creëren.</a:t>
            </a:r>
          </a:p>
          <a:p>
            <a:pPr algn="l">
              <a:buFont typeface="+mj-lt"/>
              <a:buAutoNum type="arabicPeriod"/>
            </a:pPr>
            <a:r>
              <a:rPr lang="nl-NL" sz="1600" b="1" i="0" dirty="0">
                <a:solidFill>
                  <a:srgbClr val="D1D5DB"/>
                </a:solidFill>
                <a:effectLst/>
                <a:latin typeface="Söhne"/>
              </a:rPr>
              <a:t>Aggregaten</a:t>
            </a:r>
            <a:r>
              <a:rPr lang="nl-NL" sz="1600" b="0" i="0" dirty="0">
                <a:solidFill>
                  <a:srgbClr val="D1D5DB"/>
                </a:solidFill>
                <a:effectLst/>
                <a:latin typeface="Söhne"/>
              </a:rPr>
              <a:t>: Groepeer entiteiten en </a:t>
            </a:r>
            <a:r>
              <a:rPr lang="nl-NL" sz="1600" b="0" i="0" dirty="0" err="1">
                <a:solidFill>
                  <a:srgbClr val="D1D5DB"/>
                </a:solidFill>
                <a:effectLst/>
                <a:latin typeface="Söhne"/>
              </a:rPr>
              <a:t>waardeobjecten</a:t>
            </a:r>
            <a:r>
              <a:rPr lang="nl-NL" sz="1600" b="0" i="0" dirty="0">
                <a:solidFill>
                  <a:srgbClr val="D1D5DB"/>
                </a:solidFill>
                <a:effectLst/>
                <a:latin typeface="Söhne"/>
              </a:rPr>
              <a:t> in grotere eenheden om consistentie en integriteit te waarborgen.</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087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F35EDFC-2B39-9935-58C5-4B1C344D3B9D}"/>
              </a:ext>
            </a:extLst>
          </p:cNvPr>
          <p:cNvSpPr>
            <a:spLocks noGrp="1"/>
          </p:cNvSpPr>
          <p:nvPr>
            <p:ph type="title"/>
          </p:nvPr>
        </p:nvSpPr>
        <p:spPr>
          <a:xfrm>
            <a:off x="838200" y="669925"/>
            <a:ext cx="4508946" cy="1325563"/>
          </a:xfrm>
        </p:spPr>
        <p:txBody>
          <a:bodyPr anchor="b">
            <a:normAutofit/>
          </a:bodyPr>
          <a:lstStyle/>
          <a:p>
            <a:pPr algn="r"/>
            <a:r>
              <a:rPr lang="en-US" dirty="0" err="1">
                <a:solidFill>
                  <a:schemeClr val="bg1"/>
                </a:solidFill>
              </a:rPr>
              <a:t>Voordelen</a:t>
            </a:r>
            <a:r>
              <a:rPr lang="en-US" dirty="0">
                <a:solidFill>
                  <a:schemeClr val="bg1"/>
                </a:solidFill>
              </a:rPr>
              <a:t> domain-driven design</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969DDB-460C-5514-61C7-9679DCFEBB1C}"/>
              </a:ext>
            </a:extLst>
          </p:cNvPr>
          <p:cNvSpPr>
            <a:spLocks noGrp="1"/>
          </p:cNvSpPr>
          <p:nvPr>
            <p:ph idx="1"/>
          </p:nvPr>
        </p:nvSpPr>
        <p:spPr>
          <a:xfrm>
            <a:off x="1392667" y="2398957"/>
            <a:ext cx="6101078" cy="4031659"/>
          </a:xfrm>
        </p:spPr>
        <p:txBody>
          <a:bodyPr>
            <a:normAutofit lnSpcReduction="10000"/>
          </a:bodyPr>
          <a:lstStyle/>
          <a:p>
            <a:pPr marL="342900" indent="-342900">
              <a:buFont typeface="+mj-lt"/>
              <a:buAutoNum type="arabicPeriod"/>
            </a:pPr>
            <a:r>
              <a:rPr lang="nl-NL" sz="1600" b="1" i="0" dirty="0">
                <a:solidFill>
                  <a:schemeClr val="bg1"/>
                </a:solidFill>
                <a:effectLst/>
                <a:latin typeface="Söhne"/>
              </a:rPr>
              <a:t>Verbeterde communicatie</a:t>
            </a:r>
            <a:r>
              <a:rPr lang="nl-NL" sz="1600" b="0" i="0" dirty="0">
                <a:solidFill>
                  <a:schemeClr val="bg1"/>
                </a:solidFill>
                <a:effectLst/>
                <a:latin typeface="Söhne"/>
              </a:rPr>
              <a:t>: Een gedeelde taal optimaliseert het begrip tussen technische teams en domeinexperts.</a:t>
            </a:r>
          </a:p>
          <a:p>
            <a:pPr marL="342900" indent="-342900">
              <a:buFont typeface="+mj-lt"/>
              <a:buAutoNum type="arabicPeriod"/>
            </a:pPr>
            <a:r>
              <a:rPr lang="nl-NL" sz="1600" b="1" i="0" dirty="0">
                <a:solidFill>
                  <a:schemeClr val="bg1"/>
                </a:solidFill>
                <a:effectLst/>
                <a:latin typeface="Söhne"/>
              </a:rPr>
              <a:t>Focus op de kern</a:t>
            </a:r>
            <a:r>
              <a:rPr lang="nl-NL" sz="1600" b="0" i="0" dirty="0">
                <a:solidFill>
                  <a:schemeClr val="bg1"/>
                </a:solidFill>
                <a:effectLst/>
                <a:latin typeface="Söhne"/>
              </a:rPr>
              <a:t>: Het model benadrukt de essentiële bedrijfsbehoeften en -processen.</a:t>
            </a:r>
          </a:p>
          <a:p>
            <a:pPr marL="342900" indent="-342900">
              <a:buFont typeface="+mj-lt"/>
              <a:buAutoNum type="arabicPeriod"/>
            </a:pPr>
            <a:r>
              <a:rPr lang="nl-NL" sz="1600" b="1" i="0" dirty="0">
                <a:solidFill>
                  <a:schemeClr val="bg1"/>
                </a:solidFill>
                <a:effectLst/>
                <a:latin typeface="Söhne"/>
              </a:rPr>
              <a:t>Flexibiliteit</a:t>
            </a:r>
            <a:r>
              <a:rPr lang="nl-NL" sz="1600" b="0" i="0" dirty="0">
                <a:solidFill>
                  <a:schemeClr val="bg1"/>
                </a:solidFill>
                <a:effectLst/>
                <a:latin typeface="Söhne"/>
              </a:rPr>
              <a:t>: De architectuur staat aanpassingen toe zonder ingrijpende herstructurering. (Door scheiding domein en infrastructuur zoals met </a:t>
            </a:r>
            <a:r>
              <a:rPr lang="nl-NL" sz="1600" b="0" i="0" u="sng" dirty="0">
                <a:solidFill>
                  <a:schemeClr val="bg1"/>
                </a:solidFill>
                <a:effectLst/>
                <a:latin typeface="Söhne"/>
              </a:rPr>
              <a:t>Hexagonale architectuur</a:t>
            </a:r>
            <a:r>
              <a:rPr lang="nl-NL" sz="1600" b="0" i="0" dirty="0">
                <a:solidFill>
                  <a:schemeClr val="bg1"/>
                </a:solidFill>
                <a:effectLst/>
                <a:latin typeface="Söhne"/>
              </a:rPr>
              <a:t>).</a:t>
            </a:r>
          </a:p>
          <a:p>
            <a:pPr marL="342900" indent="-342900">
              <a:buFont typeface="+mj-lt"/>
              <a:buAutoNum type="arabicPeriod"/>
            </a:pPr>
            <a:r>
              <a:rPr lang="nl-NL" sz="1600" b="1" i="0" dirty="0">
                <a:solidFill>
                  <a:schemeClr val="bg1"/>
                </a:solidFill>
                <a:effectLst/>
                <a:latin typeface="Söhne"/>
              </a:rPr>
              <a:t>Toekomstbestendig</a:t>
            </a:r>
            <a:r>
              <a:rPr lang="nl-NL" sz="1600" b="0" i="0" dirty="0">
                <a:solidFill>
                  <a:schemeClr val="bg1"/>
                </a:solidFill>
                <a:effectLst/>
                <a:latin typeface="Söhne"/>
              </a:rPr>
              <a:t>: Kennis is vastgelegd in de code, wat duurzaamheid en schaalbaarheid bevordert.</a:t>
            </a:r>
          </a:p>
          <a:p>
            <a:pPr marL="342900" indent="-342900">
              <a:buFont typeface="+mj-lt"/>
              <a:buAutoNum type="arabicPeriod"/>
            </a:pPr>
            <a:r>
              <a:rPr lang="nl-NL" sz="1600" b="1" i="0" dirty="0">
                <a:solidFill>
                  <a:schemeClr val="bg1"/>
                </a:solidFill>
                <a:effectLst/>
                <a:latin typeface="Söhne"/>
              </a:rPr>
              <a:t>Complexiteitsbeheer</a:t>
            </a:r>
            <a:r>
              <a:rPr lang="nl-NL" sz="1600" b="0" i="0" dirty="0">
                <a:solidFill>
                  <a:schemeClr val="bg1"/>
                </a:solidFill>
                <a:effectLst/>
                <a:latin typeface="Söhne"/>
              </a:rPr>
              <a:t>: Beheersbare segmenten reduceren complexiteit en bevorderen isolatie.</a:t>
            </a:r>
          </a:p>
          <a:p>
            <a:pPr marL="342900" indent="-342900">
              <a:buFont typeface="+mj-lt"/>
              <a:buAutoNum type="arabicPeriod"/>
            </a:pPr>
            <a:r>
              <a:rPr lang="nl-NL" sz="1600" b="1" i="0" dirty="0">
                <a:solidFill>
                  <a:schemeClr val="bg1"/>
                </a:solidFill>
                <a:effectLst/>
                <a:latin typeface="Söhne"/>
              </a:rPr>
              <a:t>Kwaliteitsborging</a:t>
            </a:r>
            <a:r>
              <a:rPr lang="nl-NL" sz="1600" b="0" i="0" dirty="0">
                <a:solidFill>
                  <a:schemeClr val="bg1"/>
                </a:solidFill>
                <a:effectLst/>
                <a:latin typeface="Söhne"/>
              </a:rPr>
              <a:t>: Toepassing van OOP-principes leidt tot hoogwaardigere software.</a:t>
            </a:r>
          </a:p>
          <a:p>
            <a:pPr marL="342900" indent="-342900">
              <a:buFont typeface="+mj-lt"/>
              <a:buAutoNum type="arabicPeriod"/>
            </a:pPr>
            <a:r>
              <a:rPr lang="nl-NL" sz="1600" b="1" i="0" dirty="0">
                <a:solidFill>
                  <a:schemeClr val="bg1"/>
                </a:solidFill>
                <a:effectLst/>
                <a:latin typeface="Söhne"/>
              </a:rPr>
              <a:t>Strategische Waarde</a:t>
            </a:r>
            <a:r>
              <a:rPr lang="nl-NL" sz="1600" b="0" i="0" dirty="0">
                <a:solidFill>
                  <a:schemeClr val="bg1"/>
                </a:solidFill>
                <a:effectLst/>
                <a:latin typeface="Söhne"/>
              </a:rPr>
              <a:t>: Identificeert cruciale aspecten van de software die de grootste impact hebben op bedrijfssucces.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209271-1FAC-86B0-07EA-3C866C5AE0EE}"/>
              </a:ext>
            </a:extLst>
          </p:cNvPr>
          <p:cNvPicPr>
            <a:picLocks noChangeAspect="1"/>
          </p:cNvPicPr>
          <p:nvPr/>
        </p:nvPicPr>
        <p:blipFill>
          <a:blip r:embed="rId2"/>
          <a:stretch>
            <a:fillRect/>
          </a:stretch>
        </p:blipFill>
        <p:spPr>
          <a:xfrm>
            <a:off x="7619951" y="211813"/>
            <a:ext cx="4382740" cy="4382740"/>
          </a:xfrm>
          <a:prstGeom prst="rect">
            <a:avLst/>
          </a:prstGeom>
        </p:spPr>
      </p:pic>
      <p:sp>
        <p:nvSpPr>
          <p:cNvPr id="4" name="TextBox 3">
            <a:extLst>
              <a:ext uri="{FF2B5EF4-FFF2-40B4-BE49-F238E27FC236}">
                <a16:creationId xmlns:a16="http://schemas.microsoft.com/office/drawing/2014/main" id="{5E003B03-DD92-BE5B-CF69-A92DA08510B5}"/>
              </a:ext>
            </a:extLst>
          </p:cNvPr>
          <p:cNvSpPr txBox="1"/>
          <p:nvPr/>
        </p:nvSpPr>
        <p:spPr>
          <a:xfrm>
            <a:off x="7848852" y="6430616"/>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6/11/2023</a:t>
            </a:r>
            <a:endParaRPr lang="en-NL" sz="1050" dirty="0"/>
          </a:p>
        </p:txBody>
      </p:sp>
    </p:spTree>
    <p:extLst>
      <p:ext uri="{BB962C8B-B14F-4D97-AF65-F5344CB8AC3E}">
        <p14:creationId xmlns:p14="http://schemas.microsoft.com/office/powerpoint/2010/main" val="239117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61B022D-AF20-C450-6BD2-7111CCBC360E}"/>
              </a:ext>
            </a:extLst>
          </p:cNvPr>
          <p:cNvSpPr>
            <a:spLocks noGrp="1"/>
          </p:cNvSpPr>
          <p:nvPr>
            <p:ph type="title"/>
          </p:nvPr>
        </p:nvSpPr>
        <p:spPr>
          <a:xfrm>
            <a:off x="838200" y="669925"/>
            <a:ext cx="4508946" cy="1325563"/>
          </a:xfrm>
        </p:spPr>
        <p:txBody>
          <a:bodyPr anchor="b">
            <a:normAutofit fontScale="90000"/>
          </a:bodyPr>
          <a:lstStyle/>
          <a:p>
            <a:pPr algn="r"/>
            <a:r>
              <a:rPr lang="en-US" sz="3700" dirty="0" err="1">
                <a:solidFill>
                  <a:schemeClr val="bg1"/>
                </a:solidFill>
              </a:rPr>
              <a:t>Synergie</a:t>
            </a:r>
            <a:r>
              <a:rPr lang="en-US" sz="3700" dirty="0">
                <a:solidFill>
                  <a:schemeClr val="bg1"/>
                </a:solidFill>
              </a:rPr>
              <a:t> met </a:t>
            </a:r>
            <a:r>
              <a:rPr lang="en-US" sz="3700" dirty="0" err="1">
                <a:solidFill>
                  <a:schemeClr val="bg1"/>
                </a:solidFill>
              </a:rPr>
              <a:t>Hexagonale</a:t>
            </a:r>
            <a:r>
              <a:rPr lang="en-US" sz="3700" dirty="0">
                <a:solidFill>
                  <a:schemeClr val="bg1"/>
                </a:solidFill>
              </a:rPr>
              <a:t> </a:t>
            </a:r>
            <a:r>
              <a:rPr lang="en-US" sz="3700" dirty="0" err="1">
                <a:solidFill>
                  <a:schemeClr val="bg1"/>
                </a:solidFill>
              </a:rPr>
              <a:t>Architectuur</a:t>
            </a:r>
            <a:endParaRPr lang="en-NL" sz="3700"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2CD912-FCB5-000F-E2B8-12EE2B9DF210}"/>
              </a:ext>
            </a:extLst>
          </p:cNvPr>
          <p:cNvSpPr>
            <a:spLocks noGrp="1"/>
          </p:cNvSpPr>
          <p:nvPr>
            <p:ph idx="1"/>
          </p:nvPr>
        </p:nvSpPr>
        <p:spPr>
          <a:xfrm>
            <a:off x="1392667" y="2398957"/>
            <a:ext cx="9406666" cy="3526144"/>
          </a:xfrm>
        </p:spPr>
        <p:txBody>
          <a:bodyPr>
            <a:normAutofit/>
          </a:bodyPr>
          <a:lstStyle/>
          <a:p>
            <a:pPr algn="l">
              <a:buFont typeface="Arial" panose="020B0604020202020204" pitchFamily="34" charset="0"/>
              <a:buChar char="•"/>
            </a:pPr>
            <a:r>
              <a:rPr lang="nl-NL" sz="2000" b="1" i="0" dirty="0">
                <a:solidFill>
                  <a:srgbClr val="D1D5DB"/>
                </a:solidFill>
                <a:effectLst/>
                <a:latin typeface="Söhne"/>
              </a:rPr>
              <a:t>Gezamenlijke focus</a:t>
            </a:r>
            <a:r>
              <a:rPr lang="nl-NL" sz="2000" b="0" i="0" dirty="0">
                <a:solidFill>
                  <a:srgbClr val="D1D5DB"/>
                </a:solidFill>
                <a:effectLst/>
                <a:latin typeface="Söhne"/>
              </a:rPr>
              <a:t>: Zowel DDD als Hexagonale Architectuur stellen het domein centraal, waarbij de nadruk ligt op het belang van de bedrijfslogica boven technische implementatie.</a:t>
            </a:r>
          </a:p>
          <a:p>
            <a:pPr algn="l">
              <a:buFont typeface="Arial" panose="020B0604020202020204" pitchFamily="34" charset="0"/>
              <a:buChar char="•"/>
            </a:pPr>
            <a:r>
              <a:rPr lang="nl-NL" sz="2000" b="1" i="0" dirty="0">
                <a:solidFill>
                  <a:srgbClr val="D1D5DB"/>
                </a:solidFill>
                <a:effectLst/>
                <a:latin typeface="Söhne"/>
              </a:rPr>
              <a:t>Scheiding van zorgen</a:t>
            </a:r>
            <a:r>
              <a:rPr lang="nl-NL" sz="2000" b="0" i="0" dirty="0">
                <a:solidFill>
                  <a:srgbClr val="D1D5DB"/>
                </a:solidFill>
                <a:effectLst/>
                <a:latin typeface="Söhne"/>
              </a:rPr>
              <a:t>: Ze promoten het idee van het isoleren van de domeinlogica van externe invloeden, wat resulteert in een meer modulaire en onderhoudbare codebasis.</a:t>
            </a:r>
          </a:p>
          <a:p>
            <a:pPr algn="l">
              <a:buFont typeface="Arial" panose="020B0604020202020204" pitchFamily="34" charset="0"/>
              <a:buChar char="•"/>
            </a:pPr>
            <a:r>
              <a:rPr lang="nl-NL" sz="2000" b="1" i="0" dirty="0">
                <a:solidFill>
                  <a:srgbClr val="D1D5DB"/>
                </a:solidFill>
                <a:effectLst/>
                <a:latin typeface="Söhne"/>
              </a:rPr>
              <a:t>Flexibiliteit en </a:t>
            </a:r>
            <a:r>
              <a:rPr lang="nl-NL" sz="2000" b="1" dirty="0">
                <a:solidFill>
                  <a:srgbClr val="D1D5DB"/>
                </a:solidFill>
                <a:latin typeface="Söhne"/>
              </a:rPr>
              <a:t>t</a:t>
            </a:r>
            <a:r>
              <a:rPr lang="nl-NL" sz="2000" b="1" i="0" dirty="0">
                <a:solidFill>
                  <a:srgbClr val="D1D5DB"/>
                </a:solidFill>
                <a:effectLst/>
                <a:latin typeface="Söhne"/>
              </a:rPr>
              <a:t>estbaarheid</a:t>
            </a:r>
            <a:r>
              <a:rPr lang="nl-NL" sz="2000" b="0" i="0" dirty="0">
                <a:solidFill>
                  <a:srgbClr val="D1D5DB"/>
                </a:solidFill>
                <a:effectLst/>
                <a:latin typeface="Söhne"/>
              </a:rPr>
              <a:t>: Door het domein los te koppelen van infrastructuur, wordt aanpassing aan veranderingen vereenvoudigd en kan het domein onafhankelijk worden getest.</a:t>
            </a:r>
          </a:p>
          <a:p>
            <a:pPr algn="l">
              <a:buFont typeface="Arial" panose="020B0604020202020204" pitchFamily="34" charset="0"/>
              <a:buChar char="•"/>
            </a:pPr>
            <a:r>
              <a:rPr lang="nl-NL" sz="2000" b="1" i="0" dirty="0">
                <a:solidFill>
                  <a:srgbClr val="D1D5DB"/>
                </a:solidFill>
                <a:effectLst/>
                <a:latin typeface="Söhne"/>
              </a:rPr>
              <a:t>Structuur en ontwerp</a:t>
            </a:r>
            <a:r>
              <a:rPr lang="nl-NL" sz="2000" b="0" i="0" dirty="0">
                <a:solidFill>
                  <a:srgbClr val="D1D5DB"/>
                </a:solidFill>
                <a:effectLst/>
                <a:latin typeface="Söhne"/>
              </a:rPr>
              <a:t>: DDD staat het ontwerp van een domeinmodel toe dat onafhankelijk is van de infrastructuur, terwijl Hexagonale Architectuur een structuur biedt dit ondersteunt door adapters en poorten.</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18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5385FED6-7A87-9BE7-BEBC-8F508F0E0C43}"/>
              </a:ext>
            </a:extLst>
          </p:cNvPr>
          <p:cNvPicPr>
            <a:picLocks noChangeAspect="1"/>
          </p:cNvPicPr>
          <p:nvPr/>
        </p:nvPicPr>
        <p:blipFill>
          <a:blip r:embed="rId2">
            <a:alphaModFix amt="15000"/>
          </a:blip>
          <a:stretch>
            <a:fillRect/>
          </a:stretch>
        </p:blipFill>
        <p:spPr>
          <a:xfrm>
            <a:off x="0" y="-212709"/>
            <a:ext cx="12192000" cy="7283418"/>
          </a:xfrm>
          <a:prstGeom prst="rect">
            <a:avLst/>
          </a:prstGeom>
        </p:spPr>
      </p:pic>
      <p:sp>
        <p:nvSpPr>
          <p:cNvPr id="2" name="Titel 1">
            <a:extLst>
              <a:ext uri="{FF2B5EF4-FFF2-40B4-BE49-F238E27FC236}">
                <a16:creationId xmlns:a16="http://schemas.microsoft.com/office/drawing/2014/main" id="{F8BCA630-EC22-9401-77A6-0C185F53F7F6}"/>
              </a:ext>
            </a:extLst>
          </p:cNvPr>
          <p:cNvSpPr>
            <a:spLocks noGrp="1"/>
          </p:cNvSpPr>
          <p:nvPr>
            <p:ph type="title"/>
          </p:nvPr>
        </p:nvSpPr>
        <p:spPr>
          <a:xfrm>
            <a:off x="648759" y="609600"/>
            <a:ext cx="8596668" cy="1320800"/>
          </a:xfrm>
        </p:spPr>
        <p:txBody>
          <a:bodyPr/>
          <a:lstStyle/>
          <a:p>
            <a:r>
              <a:rPr lang="nl-NL" dirty="0"/>
              <a:t>Voorbeeld </a:t>
            </a:r>
            <a:r>
              <a:rPr lang="nl-NL" dirty="0" err="1"/>
              <a:t>Unicorn</a:t>
            </a:r>
            <a:r>
              <a:rPr lang="nl-NL" dirty="0"/>
              <a:t> Inc.</a:t>
            </a:r>
          </a:p>
        </p:txBody>
      </p:sp>
      <p:sp>
        <p:nvSpPr>
          <p:cNvPr id="6" name="Tijdelijke aanduiding voor inhoud 2">
            <a:extLst>
              <a:ext uri="{FF2B5EF4-FFF2-40B4-BE49-F238E27FC236}">
                <a16:creationId xmlns:a16="http://schemas.microsoft.com/office/drawing/2014/main" id="{EC86ED8A-A482-3193-DE02-E069CA4530C2}"/>
              </a:ext>
            </a:extLst>
          </p:cNvPr>
          <p:cNvSpPr>
            <a:spLocks noGrp="1"/>
          </p:cNvSpPr>
          <p:nvPr>
            <p:ph idx="1"/>
          </p:nvPr>
        </p:nvSpPr>
        <p:spPr>
          <a:xfrm>
            <a:off x="8287550" y="4272273"/>
            <a:ext cx="3717234" cy="966953"/>
          </a:xfrm>
        </p:spPr>
        <p:txBody>
          <a:bodyPr>
            <a:noAutofit/>
          </a:bodyPr>
          <a:lstStyle/>
          <a:p>
            <a:pPr marL="0" indent="0">
              <a:buNone/>
            </a:pPr>
            <a:r>
              <a:rPr lang="nl-NL" sz="2000" i="1" dirty="0" err="1"/>
              <a:t>Unicorn</a:t>
            </a:r>
            <a:r>
              <a:rPr lang="nl-NL" sz="2000" i="1" dirty="0"/>
              <a:t> Inc. heeft een app gemaakt om </a:t>
            </a:r>
            <a:r>
              <a:rPr lang="nl-NL" sz="2000" i="1" dirty="0" err="1"/>
              <a:t>unicorns</a:t>
            </a:r>
            <a:r>
              <a:rPr lang="nl-NL" sz="2000" i="1" dirty="0"/>
              <a:t> in te kleuren</a:t>
            </a:r>
          </a:p>
        </p:txBody>
      </p:sp>
      <p:pic>
        <p:nvPicPr>
          <p:cNvPr id="7" name="Afbeelding 6">
            <a:extLst>
              <a:ext uri="{FF2B5EF4-FFF2-40B4-BE49-F238E27FC236}">
                <a16:creationId xmlns:a16="http://schemas.microsoft.com/office/drawing/2014/main" id="{6D6039C0-9E23-2228-7722-C3AF09B36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559" y="0"/>
            <a:ext cx="3933441" cy="3933441"/>
          </a:xfrm>
          <a:prstGeom prst="rect">
            <a:avLst/>
          </a:prstGeom>
        </p:spPr>
      </p:pic>
      <p:pic>
        <p:nvPicPr>
          <p:cNvPr id="3" name="Afbeelding 4">
            <a:extLst>
              <a:ext uri="{FF2B5EF4-FFF2-40B4-BE49-F238E27FC236}">
                <a16:creationId xmlns:a16="http://schemas.microsoft.com/office/drawing/2014/main" id="{3635AA09-EA58-7B3E-6D75-D5C7E790B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94" y="1930400"/>
            <a:ext cx="7937340" cy="4058496"/>
          </a:xfrm>
          <a:prstGeom prst="rect">
            <a:avLst/>
          </a:prstGeom>
        </p:spPr>
      </p:pic>
    </p:spTree>
    <p:extLst>
      <p:ext uri="{BB962C8B-B14F-4D97-AF65-F5344CB8AC3E}">
        <p14:creationId xmlns:p14="http://schemas.microsoft.com/office/powerpoint/2010/main" val="173930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FDD81AB-4891-F1BC-32E0-4D50CE8675E9}"/>
              </a:ext>
            </a:extLst>
          </p:cNvPr>
          <p:cNvPicPr>
            <a:picLocks noChangeAspect="1"/>
          </p:cNvPicPr>
          <p:nvPr/>
        </p:nvPicPr>
        <p:blipFill rotWithShape="1">
          <a:blip r:embed="rId2"/>
          <a:srcRect l="2456" t="48864" r="6635"/>
          <a:stretch/>
        </p:blipFill>
        <p:spPr>
          <a:xfrm>
            <a:off x="20" y="10"/>
            <a:ext cx="12191981" cy="6857990"/>
          </a:xfrm>
          <a:prstGeom prst="rect">
            <a:avLst/>
          </a:prstGeom>
        </p:spPr>
      </p:pic>
      <p:sp>
        <p:nvSpPr>
          <p:cNvPr id="41" name="Rectangle 4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18F9B4-8D39-6DD0-7E43-1ACA5D688CE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Test-driven design</a:t>
            </a:r>
          </a:p>
        </p:txBody>
      </p:sp>
      <p:sp>
        <p:nvSpPr>
          <p:cNvPr id="43" name="Rectangle: Rounded Corners 4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1F19552-1B07-F61D-AB65-D6179C2DFF3B}"/>
              </a:ext>
            </a:extLst>
          </p:cNvPr>
          <p:cNvSpPr txBox="1"/>
          <p:nvPr/>
        </p:nvSpPr>
        <p:spPr>
          <a:xfrm>
            <a:off x="7910869" y="6606015"/>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6/11/2023</a:t>
            </a:r>
            <a:endParaRPr lang="en-NL" sz="1050" dirty="0"/>
          </a:p>
        </p:txBody>
      </p:sp>
    </p:spTree>
    <p:extLst>
      <p:ext uri="{BB962C8B-B14F-4D97-AF65-F5344CB8AC3E}">
        <p14:creationId xmlns:p14="http://schemas.microsoft.com/office/powerpoint/2010/main" val="32947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9B13323C-867E-B455-B0DE-83A53B6C447B}"/>
              </a:ext>
            </a:extLst>
          </p:cNvPr>
          <p:cNvSpPr>
            <a:spLocks noGrp="1"/>
          </p:cNvSpPr>
          <p:nvPr>
            <p:ph type="title"/>
          </p:nvPr>
        </p:nvSpPr>
        <p:spPr>
          <a:xfrm>
            <a:off x="838200" y="669925"/>
            <a:ext cx="4508946" cy="1325563"/>
          </a:xfrm>
        </p:spPr>
        <p:txBody>
          <a:bodyPr anchor="b">
            <a:normAutofit/>
          </a:bodyPr>
          <a:lstStyle/>
          <a:p>
            <a:pPr algn="r"/>
            <a:r>
              <a:rPr lang="nl-NL" dirty="0">
                <a:solidFill>
                  <a:schemeClr val="bg1"/>
                </a:solidFill>
              </a:rPr>
              <a:t>TDD: de fundamenten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EB7057E7-591D-EC6B-05C0-198BB2FA75C2}"/>
                  </a:ext>
                </a:extLst>
              </p:cNvPr>
              <p:cNvSpPr>
                <a:spLocks noGrp="1"/>
              </p:cNvSpPr>
              <p:nvPr>
                <p:ph idx="1"/>
              </p:nvPr>
            </p:nvSpPr>
            <p:spPr>
              <a:xfrm>
                <a:off x="1392667" y="2398957"/>
                <a:ext cx="9406666" cy="3526144"/>
              </a:xfrm>
            </p:spPr>
            <p:txBody>
              <a:bodyPr>
                <a:normAutofit/>
              </a:bodyPr>
              <a:lstStyle/>
              <a:p>
                <a:r>
                  <a:rPr lang="nl-NL" sz="1400" dirty="0">
                    <a:solidFill>
                      <a:schemeClr val="bg1"/>
                    </a:solidFill>
                  </a:rPr>
                  <a:t>De primaire waarde van software ligt in het kunnen meebewegen met veranderende behoeften van de gebruikers</a:t>
                </a:r>
              </a:p>
              <a:p>
                <a:r>
                  <a:rPr lang="nl-NL" sz="1400" dirty="0">
                    <a:solidFill>
                      <a:schemeClr val="bg1"/>
                    </a:solidFill>
                  </a:rPr>
                  <a:t>Agile software ontwikkeling gaat daarom uit van een incrementeel en evoluerend ontwerp van een applicatie</a:t>
                </a:r>
              </a:p>
              <a:p>
                <a:r>
                  <a:rPr lang="nl-NL" sz="1400" dirty="0">
                    <a:solidFill>
                      <a:schemeClr val="bg1"/>
                    </a:solidFill>
                  </a:rPr>
                  <a:t>M</a:t>
                </a:r>
                <a14:m>
                  <m:oMath xmlns:m="http://schemas.openxmlformats.org/officeDocument/2006/math">
                    <m:r>
                      <a:rPr lang="nl-NL" sz="1400" i="1" smtClean="0">
                        <a:solidFill>
                          <a:schemeClr val="bg1"/>
                        </a:solidFill>
                        <a:latin typeface="Cambria Math" panose="02040503050406030204" pitchFamily="18" charset="0"/>
                      </a:rPr>
                      <m:t>áá</m:t>
                    </m:r>
                  </m:oMath>
                </a14:m>
                <a:r>
                  <a:rPr lang="nl-NL" sz="1400" dirty="0">
                    <a:solidFill>
                      <a:schemeClr val="bg1"/>
                    </a:solidFill>
                  </a:rPr>
                  <a:t>r, zonder continue aandacht voor ontkoppeling en architectuur, veranderd een applicatie snel in een “big </a:t>
                </a:r>
                <a:r>
                  <a:rPr lang="nl-NL" sz="1400" dirty="0" err="1">
                    <a:solidFill>
                      <a:schemeClr val="bg1"/>
                    </a:solidFill>
                  </a:rPr>
                  <a:t>ball</a:t>
                </a:r>
                <a:r>
                  <a:rPr lang="nl-NL" sz="1400" dirty="0">
                    <a:solidFill>
                      <a:schemeClr val="bg1"/>
                    </a:solidFill>
                  </a:rPr>
                  <a:t> of mud”:</a:t>
                </a:r>
              </a:p>
              <a:p>
                <a:pPr lvl="1"/>
                <a:r>
                  <a:rPr lang="nl-NL" sz="1400" dirty="0">
                    <a:solidFill>
                      <a:schemeClr val="bg1"/>
                    </a:solidFill>
                  </a:rPr>
                  <a:t>Het aanbrengen van veranderingen gaat traag</a:t>
                </a:r>
              </a:p>
              <a:p>
                <a:pPr lvl="1"/>
                <a:r>
                  <a:rPr lang="nl-NL" sz="1400" dirty="0">
                    <a:solidFill>
                      <a:schemeClr val="bg1"/>
                    </a:solidFill>
                  </a:rPr>
                  <a:t>Het wordt gevaarlijk de code te </a:t>
                </a:r>
                <a:r>
                  <a:rPr lang="nl-NL" sz="1400" dirty="0" err="1">
                    <a:solidFill>
                      <a:schemeClr val="bg1"/>
                    </a:solidFill>
                  </a:rPr>
                  <a:t>refactoren</a:t>
                </a:r>
                <a:endParaRPr lang="nl-NL" sz="1400" dirty="0">
                  <a:solidFill>
                    <a:schemeClr val="bg1"/>
                  </a:solidFill>
                </a:endParaRPr>
              </a:p>
              <a:p>
                <a:pPr lvl="1"/>
                <a:r>
                  <a:rPr lang="nl-NL" sz="1400" dirty="0">
                    <a:solidFill>
                      <a:schemeClr val="bg1"/>
                    </a:solidFill>
                  </a:rPr>
                  <a:t>Ontwikkelaars worden bang om de code te wijzigen</a:t>
                </a:r>
              </a:p>
              <a:p>
                <a:r>
                  <a:rPr lang="nl-NL" sz="1400" dirty="0">
                    <a:solidFill>
                      <a:schemeClr val="bg1"/>
                    </a:solidFill>
                  </a:rPr>
                  <a:t>TDD zorgt voor testen die ervoor zorgen dat de software automatisch getoetst kan worden aan de eisen die bij ontwerp aan de software werden gesteld</a:t>
                </a:r>
              </a:p>
              <a:p>
                <a:r>
                  <a:rPr lang="nl-NL" sz="1400" dirty="0">
                    <a:solidFill>
                      <a:schemeClr val="bg1"/>
                    </a:solidFill>
                  </a:rPr>
                  <a:t>Deze testen geven de ontwikkelaars de zekerheid die nodig is om de software te kunnen door ontwikkelen.</a:t>
                </a:r>
              </a:p>
              <a:p>
                <a:r>
                  <a:rPr lang="nl-NL" sz="1400" dirty="0">
                    <a:solidFill>
                      <a:schemeClr val="bg1"/>
                    </a:solidFill>
                  </a:rPr>
                  <a:t>Met name geven ze zekerheid bij het </a:t>
                </a:r>
                <a:r>
                  <a:rPr lang="nl-NL" sz="1400" dirty="0" err="1">
                    <a:solidFill>
                      <a:schemeClr val="bg1"/>
                    </a:solidFill>
                  </a:rPr>
                  <a:t>refactoren</a:t>
                </a:r>
                <a:r>
                  <a:rPr lang="nl-NL" sz="1400" dirty="0">
                    <a:solidFill>
                      <a:schemeClr val="bg1"/>
                    </a:solidFill>
                  </a:rPr>
                  <a:t>, zodat de applicatie onderhoudbaar blijft, en kan meebewegen met de behoeften van de </a:t>
                </a:r>
                <a:r>
                  <a:rPr lang="nl-NL" sz="1400" dirty="0" err="1">
                    <a:solidFill>
                      <a:schemeClr val="bg1"/>
                    </a:solidFill>
                  </a:rPr>
                  <a:t>gebrukers</a:t>
                </a:r>
                <a:r>
                  <a:rPr lang="nl-NL" sz="1400" dirty="0">
                    <a:solidFill>
                      <a:schemeClr val="bg1"/>
                    </a:solidFill>
                  </a:rPr>
                  <a:t>.</a:t>
                </a:r>
              </a:p>
            </p:txBody>
          </p:sp>
        </mc:Choice>
        <mc:Fallback xmlns="">
          <p:sp>
            <p:nvSpPr>
              <p:cNvPr id="3" name="Tijdelijke aanduiding voor inhoud 2">
                <a:extLst>
                  <a:ext uri="{FF2B5EF4-FFF2-40B4-BE49-F238E27FC236}">
                    <a16:creationId xmlns:a16="http://schemas.microsoft.com/office/drawing/2014/main" id="{EB7057E7-591D-EC6B-05C0-198BB2FA75C2}"/>
                  </a:ext>
                </a:extLst>
              </p:cNvPr>
              <p:cNvSpPr>
                <a:spLocks noGrp="1" noRot="1" noChangeAspect="1" noMove="1" noResize="1" noEditPoints="1" noAdjustHandles="1" noChangeArrowheads="1" noChangeShapeType="1" noTextEdit="1"/>
              </p:cNvSpPr>
              <p:nvPr>
                <p:ph idx="1"/>
              </p:nvPr>
            </p:nvSpPr>
            <p:spPr>
              <a:xfrm>
                <a:off x="1392667" y="2398957"/>
                <a:ext cx="9406666" cy="3526144"/>
              </a:xfrm>
              <a:blipFill>
                <a:blip r:embed="rId2"/>
                <a:stretch>
                  <a:fillRect l="-65" t="-865"/>
                </a:stretch>
              </a:blipFill>
            </p:spPr>
            <p:txBody>
              <a:bodyPr/>
              <a:lstStyle/>
              <a:p>
                <a:r>
                  <a:rPr lang="en-NL">
                    <a:noFill/>
                  </a:rPr>
                  <a:t> </a:t>
                </a:r>
              </a:p>
            </p:txBody>
          </p:sp>
        </mc:Fallback>
      </mc:AlternateContent>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13323C-867E-B455-B0DE-83A53B6C447B}"/>
              </a:ext>
            </a:extLst>
          </p:cNvPr>
          <p:cNvSpPr>
            <a:spLocks noGrp="1"/>
          </p:cNvSpPr>
          <p:nvPr>
            <p:ph type="title"/>
          </p:nvPr>
        </p:nvSpPr>
        <p:spPr>
          <a:xfrm>
            <a:off x="838200" y="669925"/>
            <a:ext cx="4508946" cy="1325563"/>
          </a:xfrm>
        </p:spPr>
        <p:txBody>
          <a:bodyPr anchor="b">
            <a:normAutofit/>
          </a:bodyPr>
          <a:lstStyle/>
          <a:p>
            <a:pPr algn="r"/>
            <a:r>
              <a:rPr lang="nl-NL" dirty="0">
                <a:solidFill>
                  <a:schemeClr val="bg1"/>
                </a:solidFill>
              </a:rPr>
              <a:t>De fundamenten</a:t>
            </a:r>
          </a:p>
        </p:txBody>
      </p:sp>
      <p:sp>
        <p:nvSpPr>
          <p:cNvPr id="3" name="Tijdelijke aanduiding voor inhoud 2">
            <a:extLst>
              <a:ext uri="{FF2B5EF4-FFF2-40B4-BE49-F238E27FC236}">
                <a16:creationId xmlns:a16="http://schemas.microsoft.com/office/drawing/2014/main" id="{EB7057E7-591D-EC6B-05C0-198BB2FA75C2}"/>
              </a:ext>
            </a:extLst>
          </p:cNvPr>
          <p:cNvSpPr>
            <a:spLocks noGrp="1"/>
          </p:cNvSpPr>
          <p:nvPr>
            <p:ph idx="1"/>
          </p:nvPr>
        </p:nvSpPr>
        <p:spPr>
          <a:xfrm>
            <a:off x="1392667" y="2398957"/>
            <a:ext cx="9406666" cy="3526144"/>
          </a:xfrm>
        </p:spPr>
        <p:txBody>
          <a:bodyPr>
            <a:normAutofit/>
          </a:bodyPr>
          <a:lstStyle/>
          <a:p>
            <a:pPr indent="-228600">
              <a:lnSpc>
                <a:spcPct val="90000"/>
              </a:lnSpc>
              <a:spcAft>
                <a:spcPts val="600"/>
              </a:spcAft>
              <a:buFont typeface="Arial" panose="020B0604020202020204" pitchFamily="34" charset="0"/>
              <a:buChar char="•"/>
            </a:pPr>
            <a:r>
              <a:rPr lang="en-US" sz="1400" dirty="0">
                <a:solidFill>
                  <a:schemeClr val="bg1">
                    <a:alpha val="80000"/>
                  </a:schemeClr>
                </a:solidFill>
              </a:rPr>
              <a:t>“Red-green-refactor”</a:t>
            </a:r>
          </a:p>
        </p:txBody>
      </p:sp>
      <p:sp>
        <p:nvSpPr>
          <p:cNvPr id="4" name="Rectangle 3">
            <a:extLst>
              <a:ext uri="{FF2B5EF4-FFF2-40B4-BE49-F238E27FC236}">
                <a16:creationId xmlns:a16="http://schemas.microsoft.com/office/drawing/2014/main" id="{5DF5A9FD-3B9E-95D4-83F3-01CE2388B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itel 1">
            <a:extLst>
              <a:ext uri="{FF2B5EF4-FFF2-40B4-BE49-F238E27FC236}">
                <a16:creationId xmlns:a16="http://schemas.microsoft.com/office/drawing/2014/main" id="{3F270ECB-C804-9A39-1184-53BA6F47D9D9}"/>
              </a:ext>
            </a:extLst>
          </p:cNvPr>
          <p:cNvSpPr txBox="1">
            <a:spLocks/>
          </p:cNvSpPr>
          <p:nvPr/>
        </p:nvSpPr>
        <p:spPr>
          <a:xfrm>
            <a:off x="838200" y="669925"/>
            <a:ext cx="4508946"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400" dirty="0">
                <a:solidFill>
                  <a:schemeClr val="bg1"/>
                </a:solidFill>
              </a:rPr>
              <a:t>Test Driven Development</a:t>
            </a:r>
            <a:endParaRPr lang="nl-NL" dirty="0">
              <a:solidFill>
                <a:schemeClr val="bg1"/>
              </a:solidFill>
            </a:endParaRPr>
          </a:p>
        </p:txBody>
      </p:sp>
      <p:cxnSp>
        <p:nvCxnSpPr>
          <p:cNvPr id="6" name="Straight Connector 5">
            <a:extLst>
              <a:ext uri="{FF2B5EF4-FFF2-40B4-BE49-F238E27FC236}">
                <a16:creationId xmlns:a16="http://schemas.microsoft.com/office/drawing/2014/main" id="{E2491733-52AD-F8A2-FC04-8EC1D13C5B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ijdelijke aanduiding voor inhoud 2">
            <a:extLst>
              <a:ext uri="{FF2B5EF4-FFF2-40B4-BE49-F238E27FC236}">
                <a16:creationId xmlns:a16="http://schemas.microsoft.com/office/drawing/2014/main" id="{F37702A9-E20A-E8B0-65F7-5511C822D390}"/>
              </a:ext>
            </a:extLst>
          </p:cNvPr>
          <p:cNvSpPr txBox="1">
            <a:spLocks/>
          </p:cNvSpPr>
          <p:nvPr/>
        </p:nvSpPr>
        <p:spPr>
          <a:xfrm>
            <a:off x="1392667" y="2398957"/>
            <a:ext cx="9406666" cy="3526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sz="1400" dirty="0">
              <a:solidFill>
                <a:schemeClr val="bg1"/>
              </a:solidFill>
            </a:endParaRPr>
          </a:p>
        </p:txBody>
      </p:sp>
      <p:sp>
        <p:nvSpPr>
          <p:cNvPr id="9" name="Rectangle 8">
            <a:extLst>
              <a:ext uri="{FF2B5EF4-FFF2-40B4-BE49-F238E27FC236}">
                <a16:creationId xmlns:a16="http://schemas.microsoft.com/office/drawing/2014/main" id="{9E2E1253-A282-D834-5643-135AE1BC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kstvak 5">
            <a:extLst>
              <a:ext uri="{FF2B5EF4-FFF2-40B4-BE49-F238E27FC236}">
                <a16:creationId xmlns:a16="http://schemas.microsoft.com/office/drawing/2014/main" id="{ECC4CB8A-395F-0B23-D1CC-7350DBF456A8}"/>
              </a:ext>
            </a:extLst>
          </p:cNvPr>
          <p:cNvSpPr txBox="1"/>
          <p:nvPr/>
        </p:nvSpPr>
        <p:spPr>
          <a:xfrm>
            <a:off x="838200" y="3146400"/>
            <a:ext cx="4391024" cy="286228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chemeClr val="bg1">
                    <a:alpha val="80000"/>
                  </a:schemeClr>
                </a:solidFill>
              </a:rPr>
              <a:t>“</a:t>
            </a:r>
            <a:r>
              <a:rPr lang="en-US" sz="2400" dirty="0">
                <a:solidFill>
                  <a:srgbClr val="FF0000">
                    <a:alpha val="80000"/>
                  </a:srgbClr>
                </a:solidFill>
              </a:rPr>
              <a:t>Red</a:t>
            </a:r>
            <a:r>
              <a:rPr lang="en-US" sz="2400" dirty="0">
                <a:solidFill>
                  <a:schemeClr val="bg1">
                    <a:alpha val="80000"/>
                  </a:schemeClr>
                </a:solidFill>
              </a:rPr>
              <a:t>-</a:t>
            </a:r>
            <a:r>
              <a:rPr lang="en-US" sz="2400" dirty="0">
                <a:solidFill>
                  <a:srgbClr val="00B050">
                    <a:alpha val="80000"/>
                  </a:srgbClr>
                </a:solidFill>
              </a:rPr>
              <a:t>green</a:t>
            </a:r>
            <a:r>
              <a:rPr lang="en-US" sz="2400" dirty="0">
                <a:solidFill>
                  <a:schemeClr val="bg1">
                    <a:alpha val="80000"/>
                  </a:schemeClr>
                </a:solidFill>
              </a:rPr>
              <a:t>-refactor”</a:t>
            </a:r>
          </a:p>
        </p:txBody>
      </p:sp>
      <p:pic>
        <p:nvPicPr>
          <p:cNvPr id="8" name="Afbeelding 4">
            <a:extLst>
              <a:ext uri="{FF2B5EF4-FFF2-40B4-BE49-F238E27FC236}">
                <a16:creationId xmlns:a16="http://schemas.microsoft.com/office/drawing/2014/main" id="{371482B0-53D4-F5BD-CE25-BA59AE79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15" y="2547033"/>
            <a:ext cx="5325946" cy="3526143"/>
          </a:xfrm>
          <a:prstGeom prst="rect">
            <a:avLst/>
          </a:prstGeom>
        </p:spPr>
      </p:pic>
    </p:spTree>
    <p:extLst>
      <p:ext uri="{BB962C8B-B14F-4D97-AF65-F5344CB8AC3E}">
        <p14:creationId xmlns:p14="http://schemas.microsoft.com/office/powerpoint/2010/main" val="231607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47D92754-BEE9-FA52-CB68-189B55F293EE}"/>
              </a:ext>
            </a:extLst>
          </p:cNvPr>
          <p:cNvSpPr>
            <a:spLocks noGrp="1"/>
          </p:cNvSpPr>
          <p:nvPr>
            <p:ph type="title"/>
          </p:nvPr>
        </p:nvSpPr>
        <p:spPr>
          <a:xfrm>
            <a:off x="838200" y="669925"/>
            <a:ext cx="4508946" cy="1325563"/>
          </a:xfrm>
        </p:spPr>
        <p:txBody>
          <a:bodyPr anchor="b">
            <a:normAutofit/>
          </a:bodyPr>
          <a:lstStyle/>
          <a:p>
            <a:pPr algn="r"/>
            <a:r>
              <a:rPr lang="nl-NL" dirty="0">
                <a:solidFill>
                  <a:schemeClr val="bg1"/>
                </a:solidFill>
              </a:rPr>
              <a:t>TDD Varianten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6304148D-AAC8-C960-8F12-E0EE2C5923CD}"/>
              </a:ext>
            </a:extLst>
          </p:cNvPr>
          <p:cNvSpPr>
            <a:spLocks noGrp="1"/>
          </p:cNvSpPr>
          <p:nvPr>
            <p:ph idx="1"/>
          </p:nvPr>
        </p:nvSpPr>
        <p:spPr>
          <a:xfrm>
            <a:off x="1392667" y="2398957"/>
            <a:ext cx="9406666" cy="3526144"/>
          </a:xfrm>
        </p:spPr>
        <p:txBody>
          <a:bodyPr>
            <a:normAutofit/>
          </a:bodyPr>
          <a:lstStyle/>
          <a:p>
            <a:r>
              <a:rPr lang="nl-NL" sz="2000" dirty="0">
                <a:solidFill>
                  <a:schemeClr val="bg1"/>
                </a:solidFill>
              </a:rPr>
              <a:t>Twee methodes van aanpak</a:t>
            </a:r>
          </a:p>
          <a:p>
            <a:endParaRPr lang="nl-NL" sz="2000" dirty="0">
              <a:solidFill>
                <a:schemeClr val="bg1"/>
              </a:solidFill>
            </a:endParaRPr>
          </a:p>
          <a:p>
            <a:pPr lvl="1"/>
            <a:r>
              <a:rPr lang="nl-NL" sz="2000" dirty="0" err="1">
                <a:solidFill>
                  <a:schemeClr val="bg1"/>
                </a:solidFill>
              </a:rPr>
              <a:t>Mockist</a:t>
            </a:r>
            <a:r>
              <a:rPr lang="nl-NL" sz="2000" dirty="0">
                <a:solidFill>
                  <a:schemeClr val="bg1"/>
                </a:solidFill>
              </a:rPr>
              <a:t> TDD                                </a:t>
            </a:r>
            <a:r>
              <a:rPr lang="nl-NL" sz="2000" i="1" dirty="0">
                <a:solidFill>
                  <a:schemeClr val="bg1"/>
                </a:solidFill>
              </a:rPr>
              <a:t>(“</a:t>
            </a:r>
            <a:r>
              <a:rPr lang="nl-NL" sz="2000" i="1" dirty="0" err="1">
                <a:solidFill>
                  <a:schemeClr val="bg1"/>
                </a:solidFill>
              </a:rPr>
              <a:t>Outside</a:t>
            </a:r>
            <a:r>
              <a:rPr lang="nl-NL" sz="2000" i="1" dirty="0">
                <a:solidFill>
                  <a:schemeClr val="bg1"/>
                </a:solidFill>
              </a:rPr>
              <a:t>-in”, “top-down”, “London school”)</a:t>
            </a:r>
          </a:p>
          <a:p>
            <a:pPr lvl="2"/>
            <a:r>
              <a:rPr lang="nl-NL" dirty="0">
                <a:solidFill>
                  <a:schemeClr val="bg1"/>
                </a:solidFill>
              </a:rPr>
              <a:t>Starten bij de buitenkant</a:t>
            </a:r>
          </a:p>
          <a:p>
            <a:pPr lvl="2"/>
            <a:r>
              <a:rPr lang="nl-NL" dirty="0">
                <a:solidFill>
                  <a:schemeClr val="bg1"/>
                </a:solidFill>
              </a:rPr>
              <a:t>Voorkennis vereist voor goed ontwerp</a:t>
            </a:r>
          </a:p>
          <a:p>
            <a:pPr lvl="2"/>
            <a:endParaRPr lang="nl-NL" dirty="0">
              <a:solidFill>
                <a:schemeClr val="bg1"/>
              </a:solidFill>
            </a:endParaRPr>
          </a:p>
          <a:p>
            <a:pPr lvl="1"/>
            <a:r>
              <a:rPr lang="nl-NL" sz="2000" dirty="0" err="1">
                <a:solidFill>
                  <a:schemeClr val="bg1"/>
                </a:solidFill>
              </a:rPr>
              <a:t>Classicist</a:t>
            </a:r>
            <a:r>
              <a:rPr lang="nl-NL" sz="2000" dirty="0">
                <a:solidFill>
                  <a:schemeClr val="bg1"/>
                </a:solidFill>
              </a:rPr>
              <a:t> TDD                               (“Inside-out”, “bottom-up”, “Chicago school”)</a:t>
            </a:r>
          </a:p>
          <a:p>
            <a:pPr lvl="2"/>
            <a:r>
              <a:rPr lang="nl-NL" dirty="0">
                <a:solidFill>
                  <a:schemeClr val="bg1"/>
                </a:solidFill>
              </a:rPr>
              <a:t>Starten bij het domein: de </a:t>
            </a:r>
            <a:r>
              <a:rPr lang="nl-NL" dirty="0" err="1">
                <a:solidFill>
                  <a:schemeClr val="bg1"/>
                </a:solidFill>
              </a:rPr>
              <a:t>use</a:t>
            </a:r>
            <a:r>
              <a:rPr lang="nl-NL" dirty="0">
                <a:solidFill>
                  <a:schemeClr val="bg1"/>
                </a:solidFill>
              </a:rPr>
              <a:t>-cases en </a:t>
            </a:r>
            <a:r>
              <a:rPr lang="nl-NL" dirty="0" err="1">
                <a:solidFill>
                  <a:schemeClr val="bg1"/>
                </a:solidFill>
              </a:rPr>
              <a:t>entities</a:t>
            </a:r>
            <a:endParaRPr lang="nl-NL" dirty="0">
              <a:solidFill>
                <a:schemeClr val="bg1"/>
              </a:solidFill>
            </a:endParaRPr>
          </a:p>
          <a:p>
            <a:pPr lvl="2"/>
            <a:r>
              <a:rPr lang="nl-NL" dirty="0">
                <a:solidFill>
                  <a:schemeClr val="bg1"/>
                </a:solidFill>
              </a:rPr>
              <a:t>Ontwerp evolueert met </a:t>
            </a:r>
            <a:r>
              <a:rPr lang="nl-NL" dirty="0" err="1">
                <a:solidFill>
                  <a:schemeClr val="bg1"/>
                </a:solidFill>
              </a:rPr>
              <a:t>refactoring</a:t>
            </a:r>
            <a:endParaRPr lang="nl-NL"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667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2D6A4E-9E7D-CAD1-9F6F-7CAF97D3F005}"/>
              </a:ext>
            </a:extLst>
          </p:cNvPr>
          <p:cNvSpPr>
            <a:spLocks noGrp="1"/>
          </p:cNvSpPr>
          <p:nvPr>
            <p:ph type="title"/>
          </p:nvPr>
        </p:nvSpPr>
        <p:spPr>
          <a:xfrm>
            <a:off x="838200" y="669925"/>
            <a:ext cx="4508946" cy="1325563"/>
          </a:xfrm>
        </p:spPr>
        <p:txBody>
          <a:bodyPr anchor="b">
            <a:normAutofit fontScale="90000"/>
          </a:bodyPr>
          <a:lstStyle/>
          <a:p>
            <a:pPr algn="r"/>
            <a:r>
              <a:rPr lang="en-US" dirty="0" err="1">
                <a:solidFill>
                  <a:schemeClr val="bg1"/>
                </a:solidFill>
              </a:rPr>
              <a:t>Voordelen</a:t>
            </a:r>
            <a:r>
              <a:rPr lang="en-US" dirty="0">
                <a:solidFill>
                  <a:schemeClr val="bg1"/>
                </a:solidFill>
              </a:rPr>
              <a:t> &amp; </a:t>
            </a:r>
            <a:r>
              <a:rPr lang="en-US" dirty="0" err="1">
                <a:solidFill>
                  <a:schemeClr val="bg1"/>
                </a:solidFill>
              </a:rPr>
              <a:t>nadelen</a:t>
            </a:r>
            <a:r>
              <a:rPr lang="en-US" dirty="0">
                <a:solidFill>
                  <a:schemeClr val="bg1"/>
                </a:solidFill>
              </a:rPr>
              <a:t> </a:t>
            </a:r>
            <a:r>
              <a:rPr lang="en-US" dirty="0" err="1">
                <a:solidFill>
                  <a:schemeClr val="bg1"/>
                </a:solidFill>
              </a:rPr>
              <a:t>mockist</a:t>
            </a:r>
            <a:r>
              <a:rPr lang="en-US" dirty="0">
                <a:solidFill>
                  <a:schemeClr val="bg1"/>
                </a:solidFill>
              </a:rPr>
              <a:t> TDD</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E8798F-537E-2868-C7A9-7BA4C6C4BC8B}"/>
              </a:ext>
            </a:extLst>
          </p:cNvPr>
          <p:cNvSpPr>
            <a:spLocks noGrp="1"/>
          </p:cNvSpPr>
          <p:nvPr>
            <p:ph idx="1"/>
          </p:nvPr>
        </p:nvSpPr>
        <p:spPr>
          <a:xfrm>
            <a:off x="1392667" y="2398957"/>
            <a:ext cx="6104552" cy="3526144"/>
          </a:xfrm>
        </p:spPr>
        <p:txBody>
          <a:bodyPr>
            <a:normAutofit fontScale="92500"/>
          </a:bodyPr>
          <a:lstStyle/>
          <a:p>
            <a:r>
              <a:rPr lang="nl-NL" sz="2000" dirty="0">
                <a:solidFill>
                  <a:schemeClr val="bg1"/>
                </a:solidFill>
              </a:rPr>
              <a:t>Voordelen</a:t>
            </a:r>
          </a:p>
          <a:p>
            <a:pPr lvl="1"/>
            <a:r>
              <a:rPr lang="nl-NL" sz="1600" dirty="0">
                <a:solidFill>
                  <a:schemeClr val="bg1"/>
                </a:solidFill>
              </a:rPr>
              <a:t>Test stuurt het ontwerp op </a:t>
            </a:r>
            <a:r>
              <a:rPr lang="nl-NL" sz="1600" dirty="0" err="1">
                <a:solidFill>
                  <a:schemeClr val="bg1"/>
                </a:solidFill>
              </a:rPr>
              <a:t>klasseniveau</a:t>
            </a:r>
            <a:endParaRPr lang="nl-NL" sz="1600" dirty="0">
              <a:solidFill>
                <a:schemeClr val="bg1"/>
              </a:solidFill>
            </a:endParaRPr>
          </a:p>
          <a:p>
            <a:pPr lvl="1"/>
            <a:r>
              <a:rPr lang="nl-NL" sz="1600" dirty="0">
                <a:solidFill>
                  <a:schemeClr val="bg1"/>
                </a:solidFill>
              </a:rPr>
              <a:t>Ontkoppeling op </a:t>
            </a:r>
            <a:r>
              <a:rPr lang="nl-NL" sz="1600" dirty="0" err="1">
                <a:solidFill>
                  <a:schemeClr val="bg1"/>
                </a:solidFill>
              </a:rPr>
              <a:t>klasseniveau</a:t>
            </a:r>
            <a:endParaRPr lang="nl-NL" sz="1600" dirty="0">
              <a:solidFill>
                <a:schemeClr val="bg1"/>
              </a:solidFill>
            </a:endParaRPr>
          </a:p>
          <a:p>
            <a:pPr lvl="1"/>
            <a:r>
              <a:rPr lang="nl-NL" sz="1600" dirty="0">
                <a:solidFill>
                  <a:schemeClr val="bg1"/>
                </a:solidFill>
              </a:rPr>
              <a:t>Bij </a:t>
            </a:r>
            <a:r>
              <a:rPr lang="nl-NL" sz="1600" dirty="0" err="1">
                <a:solidFill>
                  <a:schemeClr val="bg1"/>
                </a:solidFill>
              </a:rPr>
              <a:t>legacy</a:t>
            </a:r>
            <a:r>
              <a:rPr lang="nl-NL" sz="1600" dirty="0">
                <a:solidFill>
                  <a:schemeClr val="bg1"/>
                </a:solidFill>
              </a:rPr>
              <a:t> code hoeft enkel de class-</a:t>
            </a:r>
            <a:r>
              <a:rPr lang="nl-NL" sz="1600" dirty="0" err="1">
                <a:solidFill>
                  <a:schemeClr val="bg1"/>
                </a:solidFill>
              </a:rPr>
              <a:t>under</a:t>
            </a:r>
            <a:r>
              <a:rPr lang="nl-NL" sz="1600" dirty="0">
                <a:solidFill>
                  <a:schemeClr val="bg1"/>
                </a:solidFill>
              </a:rPr>
              <a:t>-test te worden </a:t>
            </a:r>
            <a:r>
              <a:rPr lang="nl-NL" sz="1600" dirty="0" err="1">
                <a:solidFill>
                  <a:schemeClr val="bg1"/>
                </a:solidFill>
              </a:rPr>
              <a:t>refactored</a:t>
            </a:r>
            <a:endParaRPr lang="nl-NL" sz="1600" dirty="0">
              <a:solidFill>
                <a:schemeClr val="bg1"/>
              </a:solidFill>
            </a:endParaRPr>
          </a:p>
          <a:p>
            <a:pPr lvl="1"/>
            <a:r>
              <a:rPr lang="nl-NL" sz="1600" dirty="0">
                <a:solidFill>
                  <a:schemeClr val="bg1"/>
                </a:solidFill>
              </a:rPr>
              <a:t>Werkt het beste als je al weet welke architectuur goed werkt, bijvoorbeeld bij een </a:t>
            </a:r>
            <a:r>
              <a:rPr lang="nl-NL" sz="1600" dirty="0" err="1">
                <a:solidFill>
                  <a:schemeClr val="bg1"/>
                </a:solidFill>
              </a:rPr>
              <a:t>three</a:t>
            </a:r>
            <a:r>
              <a:rPr lang="nl-NL" sz="1600" dirty="0">
                <a:solidFill>
                  <a:schemeClr val="bg1"/>
                </a:solidFill>
              </a:rPr>
              <a:t>-tier (</a:t>
            </a:r>
            <a:r>
              <a:rPr lang="nl-NL" sz="1600" dirty="0" err="1">
                <a:solidFill>
                  <a:schemeClr val="bg1"/>
                </a:solidFill>
              </a:rPr>
              <a:t>three-layer</a:t>
            </a:r>
            <a:r>
              <a:rPr lang="nl-NL" sz="1600" dirty="0">
                <a:solidFill>
                  <a:schemeClr val="bg1"/>
                </a:solidFill>
              </a:rPr>
              <a:t>) </a:t>
            </a:r>
            <a:r>
              <a:rPr lang="nl-NL" sz="1600" dirty="0" err="1">
                <a:solidFill>
                  <a:schemeClr val="bg1"/>
                </a:solidFill>
              </a:rPr>
              <a:t>web-applicaties</a:t>
            </a:r>
            <a:endParaRPr lang="nl-NL" sz="1600" dirty="0">
              <a:solidFill>
                <a:schemeClr val="bg1"/>
              </a:solidFill>
            </a:endParaRPr>
          </a:p>
          <a:p>
            <a:pPr lvl="1"/>
            <a:endParaRPr lang="nl-NL" sz="1600" dirty="0">
              <a:solidFill>
                <a:schemeClr val="bg1"/>
              </a:solidFill>
            </a:endParaRPr>
          </a:p>
          <a:p>
            <a:r>
              <a:rPr lang="nl-NL" sz="2000" dirty="0">
                <a:solidFill>
                  <a:schemeClr val="bg1"/>
                </a:solidFill>
              </a:rPr>
              <a:t>Nadelen</a:t>
            </a:r>
          </a:p>
          <a:p>
            <a:pPr lvl="1"/>
            <a:r>
              <a:rPr lang="nl-NL" sz="1600" dirty="0">
                <a:solidFill>
                  <a:schemeClr val="bg1"/>
                </a:solidFill>
              </a:rPr>
              <a:t>Testen worden gekoppeld aan implementatie</a:t>
            </a:r>
          </a:p>
          <a:p>
            <a:pPr lvl="2"/>
            <a:r>
              <a:rPr lang="nl-NL" sz="1600" dirty="0" err="1">
                <a:solidFill>
                  <a:schemeClr val="bg1"/>
                </a:solidFill>
              </a:rPr>
              <a:t>Refactoring</a:t>
            </a:r>
            <a:r>
              <a:rPr lang="nl-NL" sz="1600" dirty="0">
                <a:solidFill>
                  <a:schemeClr val="bg1"/>
                </a:solidFill>
              </a:rPr>
              <a:t> wordt lastig, aangezien de testen ook </a:t>
            </a:r>
            <a:r>
              <a:rPr lang="nl-NL" sz="1600" dirty="0" err="1">
                <a:solidFill>
                  <a:schemeClr val="bg1"/>
                </a:solidFill>
              </a:rPr>
              <a:t>gerefactored</a:t>
            </a:r>
            <a:r>
              <a:rPr lang="nl-NL" sz="1600" dirty="0">
                <a:solidFill>
                  <a:schemeClr val="bg1"/>
                </a:solidFill>
              </a:rPr>
              <a:t> moeten worden</a:t>
            </a:r>
          </a:p>
          <a:p>
            <a:pPr lvl="2"/>
            <a:r>
              <a:rPr lang="nl-NL" sz="1600" dirty="0">
                <a:solidFill>
                  <a:schemeClr val="bg1"/>
                </a:solidFill>
              </a:rPr>
              <a:t>Testen fungeren niet meer als veiligheidsnet bij </a:t>
            </a:r>
            <a:r>
              <a:rPr lang="nl-NL" sz="1600" dirty="0" err="1">
                <a:solidFill>
                  <a:schemeClr val="bg1"/>
                </a:solidFill>
              </a:rPr>
              <a:t>refactoring</a:t>
            </a:r>
            <a:endParaRPr lang="nl-NL" sz="1600" dirty="0">
              <a:solidFill>
                <a:schemeClr val="bg1"/>
              </a:solidFill>
            </a:endParaRPr>
          </a:p>
          <a:p>
            <a:pPr lvl="1"/>
            <a:endParaRPr lang="nl-NL" sz="16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utoShape 2" descr="Photo of a prominent castle with a defined six-sided hexagonal shape. Directly from the middle of each side of the castle, a staircase begins and extends outward, connecting precisely to the midpoint of the closest side of an outer hexagonal wall. The design emphasizes symmetry and the relationship between the central castle and its surrounding wall.">
            <a:extLst>
              <a:ext uri="{FF2B5EF4-FFF2-40B4-BE49-F238E27FC236}">
                <a16:creationId xmlns:a16="http://schemas.microsoft.com/office/drawing/2014/main" id="{45C6DDA9-1FF7-59BE-F585-A353264F4B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Afbeelding 6">
            <a:extLst>
              <a:ext uri="{FF2B5EF4-FFF2-40B4-BE49-F238E27FC236}">
                <a16:creationId xmlns:a16="http://schemas.microsoft.com/office/drawing/2014/main" id="{86F4B810-5D14-D0C9-C494-9CD82731C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425" y="3428999"/>
            <a:ext cx="4015351" cy="3063875"/>
          </a:xfrm>
          <a:prstGeom prst="rect">
            <a:avLst/>
          </a:prstGeom>
        </p:spPr>
      </p:pic>
    </p:spTree>
    <p:extLst>
      <p:ext uri="{BB962C8B-B14F-4D97-AF65-F5344CB8AC3E}">
        <p14:creationId xmlns:p14="http://schemas.microsoft.com/office/powerpoint/2010/main" val="109949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98739CA5-E00A-92FD-575D-30440D0689F5}"/>
              </a:ext>
            </a:extLst>
          </p:cNvPr>
          <p:cNvSpPr>
            <a:spLocks noGrp="1"/>
          </p:cNvSpPr>
          <p:nvPr>
            <p:ph type="title"/>
          </p:nvPr>
        </p:nvSpPr>
        <p:spPr>
          <a:xfrm>
            <a:off x="838200" y="669925"/>
            <a:ext cx="4508946" cy="1325563"/>
          </a:xfrm>
        </p:spPr>
        <p:txBody>
          <a:bodyPr anchor="b">
            <a:normAutofit/>
          </a:bodyPr>
          <a:lstStyle/>
          <a:p>
            <a:pPr algn="r"/>
            <a:r>
              <a:rPr lang="nl-NL" dirty="0">
                <a:solidFill>
                  <a:schemeClr val="bg1"/>
                </a:solidFill>
              </a:rPr>
              <a:t>De </a:t>
            </a:r>
            <a:r>
              <a:rPr lang="nl-NL" dirty="0" err="1">
                <a:solidFill>
                  <a:schemeClr val="bg1"/>
                </a:solidFill>
              </a:rPr>
              <a:t>testing</a:t>
            </a:r>
            <a:r>
              <a:rPr lang="nl-NL" dirty="0">
                <a:solidFill>
                  <a:schemeClr val="bg1"/>
                </a:solidFill>
              </a:rPr>
              <a:t> </a:t>
            </a:r>
            <a:r>
              <a:rPr lang="nl-NL" dirty="0" err="1">
                <a:solidFill>
                  <a:schemeClr val="bg1"/>
                </a:solidFill>
              </a:rPr>
              <a:t>pyramid</a:t>
            </a:r>
            <a:endParaRPr lang="nl-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B10DFB7D-E585-4A91-6EFF-6B1E320E9B42}"/>
              </a:ext>
            </a:extLst>
          </p:cNvPr>
          <p:cNvSpPr>
            <a:spLocks noGrp="1"/>
          </p:cNvSpPr>
          <p:nvPr>
            <p:ph idx="1"/>
          </p:nvPr>
        </p:nvSpPr>
        <p:spPr>
          <a:xfrm>
            <a:off x="1392667" y="2398957"/>
            <a:ext cx="9406666" cy="3526144"/>
          </a:xfrm>
        </p:spPr>
        <p:txBody>
          <a:bodyPr>
            <a:normAutofit/>
          </a:bodyPr>
          <a:lstStyle/>
          <a:p>
            <a:r>
              <a:rPr lang="nl-NL" sz="2000" dirty="0">
                <a:solidFill>
                  <a:schemeClr val="bg1"/>
                </a:solidFill>
              </a:rPr>
              <a:t>De </a:t>
            </a:r>
            <a:r>
              <a:rPr lang="nl-NL" sz="2000" dirty="0" err="1">
                <a:solidFill>
                  <a:schemeClr val="bg1"/>
                </a:solidFill>
              </a:rPr>
              <a:t>testing</a:t>
            </a:r>
            <a:r>
              <a:rPr lang="nl-NL" sz="2000" dirty="0">
                <a:solidFill>
                  <a:schemeClr val="bg1"/>
                </a:solidFill>
              </a:rPr>
              <a:t> </a:t>
            </a:r>
            <a:r>
              <a:rPr lang="nl-NL" sz="2000" dirty="0" err="1">
                <a:solidFill>
                  <a:schemeClr val="bg1"/>
                </a:solidFill>
              </a:rPr>
              <a:t>pyramid</a:t>
            </a:r>
            <a:r>
              <a:rPr lang="nl-NL" sz="2000" dirty="0">
                <a:solidFill>
                  <a:schemeClr val="bg1"/>
                </a:solidFill>
              </a:rPr>
              <a:t> lijkt te suggereren dat er altijd een test per klasse (unit) moet zijn</a:t>
            </a:r>
          </a:p>
          <a:p>
            <a:r>
              <a:rPr lang="nl-NL" sz="2000" dirty="0">
                <a:solidFill>
                  <a:schemeClr val="bg1"/>
                </a:solidFill>
              </a:rPr>
              <a:t>Het is echter niet zo dat de unit altijd een klasse moet zijn, het kan ook een collectie van samenwerkende klassen zijn</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Tijdelijke aanduiding voor inhoud 4">
            <a:extLst>
              <a:ext uri="{FF2B5EF4-FFF2-40B4-BE49-F238E27FC236}">
                <a16:creationId xmlns:a16="http://schemas.microsoft.com/office/drawing/2014/main" id="{ABAB8002-570A-FB1A-05E0-E6DC938E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156" y="3624183"/>
            <a:ext cx="4702140" cy="3022804"/>
          </a:xfrm>
          <a:prstGeom prst="rect">
            <a:avLst/>
          </a:prstGeom>
        </p:spPr>
      </p:pic>
      <p:pic>
        <p:nvPicPr>
          <p:cNvPr id="5" name="Afbeelding 9">
            <a:extLst>
              <a:ext uri="{FF2B5EF4-FFF2-40B4-BE49-F238E27FC236}">
                <a16:creationId xmlns:a16="http://schemas.microsoft.com/office/drawing/2014/main" id="{236D423A-4978-F346-9920-157CED239542}"/>
              </a:ext>
            </a:extLst>
          </p:cNvPr>
          <p:cNvPicPr>
            <a:picLocks noChangeAspect="1"/>
          </p:cNvPicPr>
          <p:nvPr/>
        </p:nvPicPr>
        <p:blipFill>
          <a:blip r:embed="rId3"/>
          <a:stretch>
            <a:fillRect/>
          </a:stretch>
        </p:blipFill>
        <p:spPr>
          <a:xfrm>
            <a:off x="546630" y="3722404"/>
            <a:ext cx="5953956" cy="2924583"/>
          </a:xfrm>
          <a:prstGeom prst="rect">
            <a:avLst/>
          </a:prstGeom>
        </p:spPr>
      </p:pic>
    </p:spTree>
    <p:extLst>
      <p:ext uri="{BB962C8B-B14F-4D97-AF65-F5344CB8AC3E}">
        <p14:creationId xmlns:p14="http://schemas.microsoft.com/office/powerpoint/2010/main" val="63575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6BF1AF-C5B6-A2FD-2ABE-ED076CCB65A7}"/>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Disclaimer</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62126B-90F8-0323-BB25-18080CCCAD67}"/>
              </a:ext>
            </a:extLst>
          </p:cNvPr>
          <p:cNvSpPr>
            <a:spLocks noGrp="1"/>
          </p:cNvSpPr>
          <p:nvPr>
            <p:ph idx="1"/>
          </p:nvPr>
        </p:nvSpPr>
        <p:spPr>
          <a:xfrm>
            <a:off x="1392667" y="2398957"/>
            <a:ext cx="4859046" cy="3526144"/>
          </a:xfrm>
        </p:spPr>
        <p:txBody>
          <a:bodyPr>
            <a:normAutofit/>
          </a:bodyPr>
          <a:lstStyle/>
          <a:p>
            <a:r>
              <a:rPr lang="en-US" sz="2000" dirty="0">
                <a:solidFill>
                  <a:schemeClr val="bg1"/>
                </a:solidFill>
              </a:rPr>
              <a:t>De </a:t>
            </a:r>
            <a:r>
              <a:rPr lang="en-US" sz="2000" dirty="0" err="1">
                <a:solidFill>
                  <a:schemeClr val="bg1"/>
                </a:solidFill>
              </a:rPr>
              <a:t>meeste</a:t>
            </a:r>
            <a:r>
              <a:rPr lang="en-US" sz="2000" dirty="0">
                <a:solidFill>
                  <a:schemeClr val="bg1"/>
                </a:solidFill>
              </a:rPr>
              <a:t> </a:t>
            </a:r>
            <a:r>
              <a:rPr lang="en-US" sz="2000" dirty="0" err="1">
                <a:solidFill>
                  <a:schemeClr val="bg1"/>
                </a:solidFill>
              </a:rPr>
              <a:t>afbeeldingen</a:t>
            </a:r>
            <a:r>
              <a:rPr lang="en-US" sz="2000" dirty="0">
                <a:solidFill>
                  <a:schemeClr val="bg1"/>
                </a:solidFill>
              </a:rPr>
              <a:t> </a:t>
            </a:r>
            <a:r>
              <a:rPr lang="en-US" sz="2000" dirty="0" err="1">
                <a:solidFill>
                  <a:schemeClr val="bg1"/>
                </a:solidFill>
              </a:rPr>
              <a:t>zijn</a:t>
            </a:r>
            <a:r>
              <a:rPr lang="en-US" sz="2000" dirty="0">
                <a:solidFill>
                  <a:schemeClr val="bg1"/>
                </a:solidFill>
              </a:rPr>
              <a:t> </a:t>
            </a:r>
            <a:r>
              <a:rPr lang="en-US" sz="2000" dirty="0" err="1">
                <a:solidFill>
                  <a:schemeClr val="bg1"/>
                </a:solidFill>
              </a:rPr>
              <a:t>gegenereerd</a:t>
            </a:r>
            <a:r>
              <a:rPr lang="en-US" sz="2000" dirty="0">
                <a:solidFill>
                  <a:schemeClr val="bg1"/>
                </a:solidFill>
              </a:rPr>
              <a:t> met ChatGPT + DALL·E (OpenAI)</a:t>
            </a:r>
            <a:endParaRPr lang="en-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F419DF0-72E8-B262-40F3-F0AE6F074587}"/>
              </a:ext>
            </a:extLst>
          </p:cNvPr>
          <p:cNvPicPr>
            <a:picLocks noChangeAspect="1"/>
          </p:cNvPicPr>
          <p:nvPr/>
        </p:nvPicPr>
        <p:blipFill>
          <a:blip r:embed="rId2"/>
          <a:stretch>
            <a:fillRect/>
          </a:stretch>
        </p:blipFill>
        <p:spPr>
          <a:xfrm>
            <a:off x="6492816" y="1386060"/>
            <a:ext cx="4939747" cy="4939747"/>
          </a:xfrm>
          <a:prstGeom prst="rect">
            <a:avLst/>
          </a:prstGeom>
        </p:spPr>
      </p:pic>
      <p:sp>
        <p:nvSpPr>
          <p:cNvPr id="7" name="TextBox 6">
            <a:extLst>
              <a:ext uri="{FF2B5EF4-FFF2-40B4-BE49-F238E27FC236}">
                <a16:creationId xmlns:a16="http://schemas.microsoft.com/office/drawing/2014/main" id="{071EB7A1-4030-B995-8CB5-66E97BD0D379}"/>
              </a:ext>
            </a:extLst>
          </p:cNvPr>
          <p:cNvSpPr txBox="1"/>
          <p:nvPr/>
        </p:nvSpPr>
        <p:spPr>
          <a:xfrm>
            <a:off x="7803289" y="6481197"/>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5/11/2023</a:t>
            </a:r>
            <a:endParaRPr lang="en-NL" sz="1050" dirty="0"/>
          </a:p>
        </p:txBody>
      </p:sp>
    </p:spTree>
    <p:extLst>
      <p:ext uri="{BB962C8B-B14F-4D97-AF65-F5344CB8AC3E}">
        <p14:creationId xmlns:p14="http://schemas.microsoft.com/office/powerpoint/2010/main" val="3582179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DFCA2EC5-E0EA-89BC-4ACC-361A7AE9B9D1}"/>
              </a:ext>
            </a:extLst>
          </p:cNvPr>
          <p:cNvSpPr>
            <a:spLocks noGrp="1"/>
          </p:cNvSpPr>
          <p:nvPr>
            <p:ph type="title"/>
          </p:nvPr>
        </p:nvSpPr>
        <p:spPr>
          <a:xfrm>
            <a:off x="838200" y="669925"/>
            <a:ext cx="4508946" cy="1325563"/>
          </a:xfrm>
        </p:spPr>
        <p:txBody>
          <a:bodyPr anchor="b">
            <a:normAutofit fontScale="90000"/>
          </a:bodyPr>
          <a:lstStyle/>
          <a:p>
            <a:pPr algn="r"/>
            <a:r>
              <a:rPr lang="nl-NL" dirty="0">
                <a:solidFill>
                  <a:schemeClr val="bg1"/>
                </a:solidFill>
              </a:rPr>
              <a:t>Voordelen en nadelen </a:t>
            </a:r>
            <a:r>
              <a:rPr lang="nl-NL" dirty="0" err="1">
                <a:solidFill>
                  <a:schemeClr val="bg1"/>
                </a:solidFill>
              </a:rPr>
              <a:t>Classicist</a:t>
            </a:r>
            <a:r>
              <a:rPr lang="nl-NL" dirty="0">
                <a:solidFill>
                  <a:schemeClr val="bg1"/>
                </a:solidFill>
              </a:rPr>
              <a:t> TDD</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3A1FFD3A-A0A9-FF62-934A-2DB17D742943}"/>
              </a:ext>
            </a:extLst>
          </p:cNvPr>
          <p:cNvSpPr>
            <a:spLocks noGrp="1"/>
          </p:cNvSpPr>
          <p:nvPr>
            <p:ph idx="1"/>
          </p:nvPr>
        </p:nvSpPr>
        <p:spPr>
          <a:xfrm>
            <a:off x="1392667" y="2398957"/>
            <a:ext cx="9406666" cy="3526144"/>
          </a:xfrm>
        </p:spPr>
        <p:txBody>
          <a:bodyPr>
            <a:normAutofit fontScale="92500" lnSpcReduction="10000"/>
          </a:bodyPr>
          <a:lstStyle/>
          <a:p>
            <a:r>
              <a:rPr lang="nl-NL" sz="2000" dirty="0">
                <a:solidFill>
                  <a:schemeClr val="bg1"/>
                </a:solidFill>
              </a:rPr>
              <a:t>Voordelen</a:t>
            </a:r>
          </a:p>
          <a:p>
            <a:pPr lvl="1"/>
            <a:r>
              <a:rPr lang="nl-NL" sz="1600" dirty="0">
                <a:solidFill>
                  <a:schemeClr val="bg1"/>
                </a:solidFill>
              </a:rPr>
              <a:t>Mocks worden niet getest, maar de implementatie</a:t>
            </a:r>
          </a:p>
          <a:p>
            <a:pPr lvl="1"/>
            <a:r>
              <a:rPr lang="nl-NL" sz="1600" dirty="0" err="1">
                <a:solidFill>
                  <a:schemeClr val="bg1"/>
                </a:solidFill>
              </a:rPr>
              <a:t>Pluggable</a:t>
            </a:r>
            <a:r>
              <a:rPr lang="nl-NL" sz="1600" dirty="0">
                <a:solidFill>
                  <a:schemeClr val="bg1"/>
                </a:solidFill>
              </a:rPr>
              <a:t> ontwerp: ontkoppeling tussen domein en technische details zoals databases</a:t>
            </a:r>
          </a:p>
          <a:p>
            <a:pPr lvl="1"/>
            <a:r>
              <a:rPr lang="nl-NL" sz="1600" b="1" dirty="0">
                <a:solidFill>
                  <a:schemeClr val="bg1"/>
                </a:solidFill>
              </a:rPr>
              <a:t>Testen hoeven niet te worden herschreven bij </a:t>
            </a:r>
            <a:r>
              <a:rPr lang="nl-NL" sz="1600" b="1" dirty="0" err="1">
                <a:solidFill>
                  <a:schemeClr val="bg1"/>
                </a:solidFill>
              </a:rPr>
              <a:t>refactoring</a:t>
            </a:r>
            <a:endParaRPr lang="nl-NL" sz="1600" b="1" dirty="0">
              <a:solidFill>
                <a:schemeClr val="bg1"/>
              </a:solidFill>
            </a:endParaRPr>
          </a:p>
          <a:p>
            <a:pPr lvl="1"/>
            <a:endParaRPr lang="nl-NL" sz="1600" b="1" dirty="0">
              <a:solidFill>
                <a:schemeClr val="bg1"/>
              </a:solidFill>
            </a:endParaRPr>
          </a:p>
          <a:p>
            <a:r>
              <a:rPr lang="nl-NL" sz="2000" dirty="0">
                <a:solidFill>
                  <a:schemeClr val="bg1"/>
                </a:solidFill>
              </a:rPr>
              <a:t>Nadelen</a:t>
            </a:r>
          </a:p>
          <a:p>
            <a:pPr lvl="1"/>
            <a:r>
              <a:rPr lang="nl-NL" sz="1600" dirty="0" err="1">
                <a:solidFill>
                  <a:schemeClr val="bg1"/>
                </a:solidFill>
              </a:rPr>
              <a:t>Legacy</a:t>
            </a:r>
            <a:r>
              <a:rPr lang="nl-NL" sz="1600" dirty="0">
                <a:solidFill>
                  <a:schemeClr val="bg1"/>
                </a:solidFill>
              </a:rPr>
              <a:t> code (= </a:t>
            </a:r>
            <a:r>
              <a:rPr lang="nl-NL" sz="1600" i="1" dirty="0" err="1">
                <a:solidFill>
                  <a:schemeClr val="bg1"/>
                </a:solidFill>
              </a:rPr>
              <a:t>ongeteste</a:t>
            </a:r>
            <a:r>
              <a:rPr lang="nl-NL" sz="1600" i="1" dirty="0">
                <a:solidFill>
                  <a:schemeClr val="bg1"/>
                </a:solidFill>
              </a:rPr>
              <a:t> code</a:t>
            </a:r>
            <a:r>
              <a:rPr lang="nl-NL" sz="1600" dirty="0">
                <a:solidFill>
                  <a:schemeClr val="bg1"/>
                </a:solidFill>
              </a:rPr>
              <a:t>) vereist een </a:t>
            </a:r>
            <a:r>
              <a:rPr lang="nl-NL" sz="1600" dirty="0" err="1">
                <a:solidFill>
                  <a:schemeClr val="bg1"/>
                </a:solidFill>
              </a:rPr>
              <a:t>refactorslag</a:t>
            </a:r>
            <a:r>
              <a:rPr lang="nl-NL" sz="1600" dirty="0">
                <a:solidFill>
                  <a:schemeClr val="bg1"/>
                </a:solidFill>
              </a:rPr>
              <a:t> van de gehele applicatie (of module) om deze </a:t>
            </a:r>
            <a:r>
              <a:rPr lang="nl-NL" sz="1600" dirty="0" err="1">
                <a:solidFill>
                  <a:schemeClr val="bg1"/>
                </a:solidFill>
              </a:rPr>
              <a:t>testbaar</a:t>
            </a:r>
            <a:r>
              <a:rPr lang="nl-NL" sz="1600" dirty="0">
                <a:solidFill>
                  <a:schemeClr val="bg1"/>
                </a:solidFill>
              </a:rPr>
              <a:t> te maken</a:t>
            </a:r>
          </a:p>
          <a:p>
            <a:pPr lvl="2"/>
            <a:r>
              <a:rPr lang="nl-NL" sz="1600" dirty="0">
                <a:solidFill>
                  <a:schemeClr val="bg1"/>
                </a:solidFill>
              </a:rPr>
              <a:t>Te ondervangen met:</a:t>
            </a:r>
          </a:p>
          <a:p>
            <a:pPr lvl="3"/>
            <a:r>
              <a:rPr lang="nl-NL" dirty="0">
                <a:solidFill>
                  <a:schemeClr val="bg1"/>
                </a:solidFill>
              </a:rPr>
              <a:t>End-</a:t>
            </a:r>
            <a:r>
              <a:rPr lang="nl-NL" dirty="0" err="1">
                <a:solidFill>
                  <a:schemeClr val="bg1"/>
                </a:solidFill>
              </a:rPr>
              <a:t>to</a:t>
            </a:r>
            <a:r>
              <a:rPr lang="nl-NL" dirty="0">
                <a:solidFill>
                  <a:schemeClr val="bg1"/>
                </a:solidFill>
              </a:rPr>
              <a:t>-end testen</a:t>
            </a:r>
          </a:p>
          <a:p>
            <a:pPr lvl="3"/>
            <a:r>
              <a:rPr lang="nl-NL" dirty="0" err="1">
                <a:solidFill>
                  <a:schemeClr val="bg1"/>
                </a:solidFill>
              </a:rPr>
              <a:t>Syteemtesten</a:t>
            </a:r>
            <a:endParaRPr lang="nl-NL" dirty="0">
              <a:solidFill>
                <a:schemeClr val="bg1"/>
              </a:solidFill>
            </a:endParaRPr>
          </a:p>
          <a:p>
            <a:pPr lvl="3"/>
            <a:r>
              <a:rPr lang="nl-NL" dirty="0">
                <a:solidFill>
                  <a:schemeClr val="bg1"/>
                </a:solidFill>
              </a:rPr>
              <a:t>Acceptatietesten</a:t>
            </a:r>
          </a:p>
          <a:p>
            <a:pPr lvl="3"/>
            <a:r>
              <a:rPr lang="nl-NL" dirty="0">
                <a:solidFill>
                  <a:schemeClr val="bg1"/>
                </a:solidFill>
              </a:rPr>
              <a:t>Integratietesten</a:t>
            </a:r>
          </a:p>
          <a:p>
            <a:pPr lvl="1"/>
            <a:endParaRPr lang="nl-NL" sz="2000" dirty="0">
              <a:solidFill>
                <a:schemeClr val="bg1"/>
              </a:solidFill>
            </a:endParaRPr>
          </a:p>
          <a:p>
            <a:endParaRPr lang="nl-NL" sz="2000" b="1"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45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BDBAA86-F58A-036F-91D0-D10555195412}"/>
              </a:ext>
            </a:extLst>
          </p:cNvPr>
          <p:cNvSpPr>
            <a:spLocks noGrp="1"/>
          </p:cNvSpPr>
          <p:nvPr>
            <p:ph type="title"/>
          </p:nvPr>
        </p:nvSpPr>
        <p:spPr>
          <a:xfrm>
            <a:off x="838200" y="669925"/>
            <a:ext cx="4508946" cy="1325563"/>
          </a:xfrm>
        </p:spPr>
        <p:txBody>
          <a:bodyPr anchor="b">
            <a:normAutofit/>
          </a:bodyPr>
          <a:lstStyle/>
          <a:p>
            <a:pPr algn="r"/>
            <a:r>
              <a:rPr lang="nl-NL" dirty="0">
                <a:solidFill>
                  <a:schemeClr val="bg1"/>
                </a:solidFill>
              </a:rPr>
              <a:t>Centrale principe: ontkoppeling</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AEC53FDF-E6CD-A986-CA33-3E765ADE42C5}"/>
              </a:ext>
            </a:extLst>
          </p:cNvPr>
          <p:cNvSpPr>
            <a:spLocks noGrp="1"/>
          </p:cNvSpPr>
          <p:nvPr>
            <p:ph idx="1"/>
          </p:nvPr>
        </p:nvSpPr>
        <p:spPr>
          <a:xfrm>
            <a:off x="1392667" y="2398957"/>
            <a:ext cx="9406666" cy="3526144"/>
          </a:xfrm>
        </p:spPr>
        <p:txBody>
          <a:bodyPr>
            <a:normAutofit/>
          </a:bodyPr>
          <a:lstStyle/>
          <a:p>
            <a:r>
              <a:rPr lang="nl-NL" sz="2000" dirty="0">
                <a:solidFill>
                  <a:schemeClr val="bg1"/>
                </a:solidFill>
              </a:rPr>
              <a:t>Dit wordt bereikt door </a:t>
            </a:r>
            <a:r>
              <a:rPr lang="nl-NL" sz="2000" dirty="0" err="1">
                <a:solidFill>
                  <a:schemeClr val="bg1"/>
                </a:solidFill>
              </a:rPr>
              <a:t>Dependency</a:t>
            </a:r>
            <a:r>
              <a:rPr lang="nl-NL" sz="2000" dirty="0">
                <a:solidFill>
                  <a:schemeClr val="bg1"/>
                </a:solidFill>
              </a:rPr>
              <a:t> </a:t>
            </a:r>
            <a:r>
              <a:rPr lang="nl-NL" sz="2000" dirty="0" err="1">
                <a:solidFill>
                  <a:schemeClr val="bg1"/>
                </a:solidFill>
              </a:rPr>
              <a:t>Inversion</a:t>
            </a:r>
            <a:r>
              <a:rPr lang="nl-NL" sz="2000" dirty="0">
                <a:solidFill>
                  <a:schemeClr val="bg1"/>
                </a:solidFill>
              </a:rPr>
              <a:t>:</a:t>
            </a:r>
          </a:p>
          <a:p>
            <a:pPr lvl="1"/>
            <a:r>
              <a:rPr lang="nl-NL" sz="1600" dirty="0">
                <a:solidFill>
                  <a:schemeClr val="bg1"/>
                </a:solidFill>
              </a:rPr>
              <a:t>De richting van afhankelijkheden is tegengesteld aan de richting van de flow-of-control</a:t>
            </a:r>
          </a:p>
          <a:p>
            <a:pPr lvl="1"/>
            <a:r>
              <a:rPr lang="nl-NL" sz="1600" dirty="0">
                <a:solidFill>
                  <a:schemeClr val="bg1"/>
                </a:solidFill>
              </a:rPr>
              <a:t>“Depend on </a:t>
            </a:r>
            <a:r>
              <a:rPr lang="nl-NL" sz="1600" dirty="0" err="1">
                <a:solidFill>
                  <a:schemeClr val="bg1"/>
                </a:solidFill>
              </a:rPr>
              <a:t>abstractions</a:t>
            </a:r>
            <a:r>
              <a:rPr lang="nl-NL" sz="1600" dirty="0">
                <a:solidFill>
                  <a:schemeClr val="bg1"/>
                </a:solidFill>
              </a:rPr>
              <a:t>, </a:t>
            </a:r>
            <a:r>
              <a:rPr lang="nl-NL" sz="1600" dirty="0" err="1">
                <a:solidFill>
                  <a:schemeClr val="bg1"/>
                </a:solidFill>
              </a:rPr>
              <a:t>not</a:t>
            </a:r>
            <a:r>
              <a:rPr lang="nl-NL" sz="1600" dirty="0">
                <a:solidFill>
                  <a:schemeClr val="bg1"/>
                </a:solidFill>
              </a:rPr>
              <a:t> </a:t>
            </a:r>
            <a:r>
              <a:rPr lang="nl-NL" sz="1600" dirty="0" err="1">
                <a:solidFill>
                  <a:schemeClr val="bg1"/>
                </a:solidFill>
              </a:rPr>
              <a:t>concretions</a:t>
            </a:r>
            <a:r>
              <a:rPr lang="nl-NL" sz="1600" dirty="0">
                <a:solidFill>
                  <a:schemeClr val="bg1"/>
                </a:solidFill>
              </a:rPr>
              <a:t>”</a:t>
            </a:r>
          </a:p>
          <a:p>
            <a:pPr lvl="1"/>
            <a:r>
              <a:rPr lang="nl-NL" sz="1600" dirty="0">
                <a:solidFill>
                  <a:schemeClr val="bg1"/>
                </a:solidFill>
              </a:rPr>
              <a:t>Het domein is het belangrijkst en mag dus nooit afhankelijk zijn van technische details zoals de user interface of het type </a:t>
            </a:r>
            <a:r>
              <a:rPr lang="nl-NL" sz="1600" dirty="0" err="1">
                <a:solidFill>
                  <a:schemeClr val="bg1"/>
                </a:solidFill>
              </a:rPr>
              <a:t>persistence</a:t>
            </a:r>
            <a:endParaRPr lang="nl-NL" sz="1600" dirty="0">
              <a:solidFill>
                <a:schemeClr val="bg1"/>
              </a:solidFill>
            </a:endParaRPr>
          </a:p>
          <a:p>
            <a:pPr lvl="1"/>
            <a:endParaRPr lang="nl-NL" sz="1600" dirty="0">
              <a:solidFill>
                <a:schemeClr val="bg1"/>
              </a:solidFill>
            </a:endParaRPr>
          </a:p>
          <a:p>
            <a:pPr marL="2743200" lvl="6" indent="0">
              <a:buNone/>
            </a:pPr>
            <a:endParaRPr lang="nl-NL" sz="1400" dirty="0">
              <a:solidFill>
                <a:schemeClr val="bg1"/>
              </a:solidFill>
            </a:endParaRPr>
          </a:p>
          <a:p>
            <a:pPr marL="2743200" lvl="6" indent="0">
              <a:buNone/>
            </a:pPr>
            <a:r>
              <a:rPr lang="nl-NL" sz="1400" dirty="0">
                <a:solidFill>
                  <a:schemeClr val="bg1"/>
                </a:solidFill>
              </a:rPr>
              <a:t>Voorbeeld: </a:t>
            </a:r>
            <a:r>
              <a:rPr lang="nl-NL" sz="1400" dirty="0" err="1">
                <a:solidFill>
                  <a:schemeClr val="bg1"/>
                </a:solidFill>
              </a:rPr>
              <a:t>UnicornPersistenceAdapter</a:t>
            </a:r>
            <a:endParaRPr lang="nl-NL" sz="14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Afbeelding 16">
            <a:extLst>
              <a:ext uri="{FF2B5EF4-FFF2-40B4-BE49-F238E27FC236}">
                <a16:creationId xmlns:a16="http://schemas.microsoft.com/office/drawing/2014/main" id="{FC777C7E-627D-BC5B-B576-967BE53BE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977" y="4180201"/>
            <a:ext cx="1823180" cy="1823180"/>
          </a:xfrm>
          <a:prstGeom prst="rect">
            <a:avLst/>
          </a:prstGeom>
        </p:spPr>
      </p:pic>
    </p:spTree>
    <p:extLst>
      <p:ext uri="{BB962C8B-B14F-4D97-AF65-F5344CB8AC3E}">
        <p14:creationId xmlns:p14="http://schemas.microsoft.com/office/powerpoint/2010/main" val="3770280525"/>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EFC72FEE-7F11-2292-BF4F-6F3A0D556ACD}"/>
              </a:ext>
            </a:extLst>
          </p:cNvPr>
          <p:cNvPicPr>
            <a:picLocks noChangeAspect="1"/>
          </p:cNvPicPr>
          <p:nvPr/>
        </p:nvPicPr>
        <p:blipFill>
          <a:blip r:embed="rId2">
            <a:alphaModFix amt="15000"/>
          </a:blip>
          <a:stretch>
            <a:fillRect/>
          </a:stretch>
        </p:blipFill>
        <p:spPr>
          <a:xfrm>
            <a:off x="0" y="-212709"/>
            <a:ext cx="12192000" cy="7283418"/>
          </a:xfrm>
          <a:prstGeom prst="rect">
            <a:avLst/>
          </a:prstGeom>
        </p:spPr>
      </p:pic>
      <p:pic>
        <p:nvPicPr>
          <p:cNvPr id="5" name="Afbeelding 4">
            <a:extLst>
              <a:ext uri="{FF2B5EF4-FFF2-40B4-BE49-F238E27FC236}">
                <a16:creationId xmlns:a16="http://schemas.microsoft.com/office/drawing/2014/main" id="{733EB5E0-0115-6AA0-CD24-192D02DFC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1306786"/>
            <a:ext cx="9905999" cy="5117825"/>
          </a:xfrm>
          <a:prstGeom prst="rect">
            <a:avLst/>
          </a:prstGeom>
        </p:spPr>
      </p:pic>
      <p:sp>
        <p:nvSpPr>
          <p:cNvPr id="6" name="Titel 1">
            <a:extLst>
              <a:ext uri="{FF2B5EF4-FFF2-40B4-BE49-F238E27FC236}">
                <a16:creationId xmlns:a16="http://schemas.microsoft.com/office/drawing/2014/main" id="{6A301637-670E-40C9-68E3-EBCA01D7D82F}"/>
              </a:ext>
            </a:extLst>
          </p:cNvPr>
          <p:cNvSpPr>
            <a:spLocks noGrp="1"/>
          </p:cNvSpPr>
          <p:nvPr>
            <p:ph type="title"/>
          </p:nvPr>
        </p:nvSpPr>
        <p:spPr>
          <a:xfrm>
            <a:off x="677334" y="609600"/>
            <a:ext cx="8596668" cy="1320800"/>
          </a:xfrm>
        </p:spPr>
        <p:txBody>
          <a:bodyPr/>
          <a:lstStyle/>
          <a:p>
            <a:r>
              <a:rPr lang="nl-NL" sz="3600" dirty="0"/>
              <a:t>Klasse-diagram met </a:t>
            </a:r>
            <a:r>
              <a:rPr lang="nl-NL" sz="3600" dirty="0" err="1"/>
              <a:t>mockist</a:t>
            </a:r>
            <a:r>
              <a:rPr lang="nl-NL" sz="3600" dirty="0"/>
              <a:t> TDD</a:t>
            </a:r>
          </a:p>
        </p:txBody>
      </p:sp>
      <p:sp>
        <p:nvSpPr>
          <p:cNvPr id="9" name="Ovaal 8">
            <a:extLst>
              <a:ext uri="{FF2B5EF4-FFF2-40B4-BE49-F238E27FC236}">
                <a16:creationId xmlns:a16="http://schemas.microsoft.com/office/drawing/2014/main" id="{E661EC67-68D0-E859-A520-6A4CCAA72C15}"/>
              </a:ext>
            </a:extLst>
          </p:cNvPr>
          <p:cNvSpPr/>
          <p:nvPr/>
        </p:nvSpPr>
        <p:spPr>
          <a:xfrm>
            <a:off x="589280" y="2341836"/>
            <a:ext cx="1859280" cy="1397044"/>
          </a:xfrm>
          <a:prstGeom prst="ellipse">
            <a:avLst/>
          </a:pr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Ovaal 9">
            <a:extLst>
              <a:ext uri="{FF2B5EF4-FFF2-40B4-BE49-F238E27FC236}">
                <a16:creationId xmlns:a16="http://schemas.microsoft.com/office/drawing/2014/main" id="{1DFD85ED-D3B6-98DB-87AA-29C10AB28CC2}"/>
              </a:ext>
            </a:extLst>
          </p:cNvPr>
          <p:cNvSpPr/>
          <p:nvPr/>
        </p:nvSpPr>
        <p:spPr>
          <a:xfrm>
            <a:off x="6380480" y="1158152"/>
            <a:ext cx="1310640" cy="1188720"/>
          </a:xfrm>
          <a:prstGeom prst="ellipse">
            <a:avLst/>
          </a:pr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Ovaal 10">
            <a:extLst>
              <a:ext uri="{FF2B5EF4-FFF2-40B4-BE49-F238E27FC236}">
                <a16:creationId xmlns:a16="http://schemas.microsoft.com/office/drawing/2014/main" id="{2CB9E86E-A256-35E5-6881-1CB0494796F1}"/>
              </a:ext>
            </a:extLst>
          </p:cNvPr>
          <p:cNvSpPr/>
          <p:nvPr/>
        </p:nvSpPr>
        <p:spPr>
          <a:xfrm>
            <a:off x="4785360" y="2394425"/>
            <a:ext cx="1310640" cy="1188720"/>
          </a:xfrm>
          <a:prstGeom prst="ellipse">
            <a:avLst/>
          </a:pr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Ovaal 11">
            <a:extLst>
              <a:ext uri="{FF2B5EF4-FFF2-40B4-BE49-F238E27FC236}">
                <a16:creationId xmlns:a16="http://schemas.microsoft.com/office/drawing/2014/main" id="{1F07E969-AEE3-3E8E-B95A-A1906AE4F227}"/>
              </a:ext>
            </a:extLst>
          </p:cNvPr>
          <p:cNvSpPr/>
          <p:nvPr/>
        </p:nvSpPr>
        <p:spPr>
          <a:xfrm>
            <a:off x="2631440" y="3782580"/>
            <a:ext cx="1686560" cy="1459980"/>
          </a:xfrm>
          <a:prstGeom prst="ellipse">
            <a:avLst/>
          </a:pr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4" name="Afbeelding 13">
            <a:extLst>
              <a:ext uri="{FF2B5EF4-FFF2-40B4-BE49-F238E27FC236}">
                <a16:creationId xmlns:a16="http://schemas.microsoft.com/office/drawing/2014/main" id="{2F431863-3289-10B4-6CCB-E8EE4362AA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680" y="0"/>
            <a:ext cx="1544320" cy="1544320"/>
          </a:xfrm>
          <a:prstGeom prst="rect">
            <a:avLst/>
          </a:prstGeom>
        </p:spPr>
      </p:pic>
    </p:spTree>
    <p:extLst>
      <p:ext uri="{BB962C8B-B14F-4D97-AF65-F5344CB8AC3E}">
        <p14:creationId xmlns:p14="http://schemas.microsoft.com/office/powerpoint/2010/main" val="96414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EF89406-9F92-5980-7FE3-A55EF021EA11}"/>
              </a:ext>
            </a:extLst>
          </p:cNvPr>
          <p:cNvPicPr>
            <a:picLocks noChangeAspect="1"/>
          </p:cNvPicPr>
          <p:nvPr/>
        </p:nvPicPr>
        <p:blipFill>
          <a:blip r:embed="rId2">
            <a:alphaModFix amt="15000"/>
          </a:blip>
          <a:stretch>
            <a:fillRect/>
          </a:stretch>
        </p:blipFill>
        <p:spPr>
          <a:xfrm>
            <a:off x="0" y="-212709"/>
            <a:ext cx="12192000" cy="7283418"/>
          </a:xfrm>
          <a:prstGeom prst="rect">
            <a:avLst/>
          </a:prstGeom>
        </p:spPr>
      </p:pic>
      <p:pic>
        <p:nvPicPr>
          <p:cNvPr id="3" name="Afbeelding 2">
            <a:extLst>
              <a:ext uri="{FF2B5EF4-FFF2-40B4-BE49-F238E27FC236}">
                <a16:creationId xmlns:a16="http://schemas.microsoft.com/office/drawing/2014/main" id="{7300E7E8-2EBE-D57A-C46B-978C85472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15" y="1402209"/>
            <a:ext cx="10231179" cy="5081141"/>
          </a:xfrm>
          <a:prstGeom prst="rect">
            <a:avLst/>
          </a:prstGeom>
        </p:spPr>
      </p:pic>
      <p:sp>
        <p:nvSpPr>
          <p:cNvPr id="2" name="Titel 1">
            <a:extLst>
              <a:ext uri="{FF2B5EF4-FFF2-40B4-BE49-F238E27FC236}">
                <a16:creationId xmlns:a16="http://schemas.microsoft.com/office/drawing/2014/main" id="{996DD581-085D-3527-E2A9-0B7691E3C1ED}"/>
              </a:ext>
            </a:extLst>
          </p:cNvPr>
          <p:cNvSpPr>
            <a:spLocks noGrp="1"/>
          </p:cNvSpPr>
          <p:nvPr>
            <p:ph type="title"/>
          </p:nvPr>
        </p:nvSpPr>
        <p:spPr>
          <a:xfrm>
            <a:off x="677334" y="609600"/>
            <a:ext cx="8596668" cy="1320800"/>
          </a:xfrm>
        </p:spPr>
        <p:txBody>
          <a:bodyPr/>
          <a:lstStyle/>
          <a:p>
            <a:r>
              <a:rPr lang="nl-NL" sz="3600" dirty="0"/>
              <a:t>Klasse-diagram met </a:t>
            </a:r>
            <a:r>
              <a:rPr lang="nl-NL" sz="3600" dirty="0" err="1"/>
              <a:t>Classical</a:t>
            </a:r>
            <a:r>
              <a:rPr lang="nl-NL" sz="3600" dirty="0"/>
              <a:t> TDD</a:t>
            </a:r>
          </a:p>
        </p:txBody>
      </p:sp>
      <p:pic>
        <p:nvPicPr>
          <p:cNvPr id="5" name="Afbeelding 4">
            <a:extLst>
              <a:ext uri="{FF2B5EF4-FFF2-40B4-BE49-F238E27FC236}">
                <a16:creationId xmlns:a16="http://schemas.microsoft.com/office/drawing/2014/main" id="{7CE97D1D-94EC-39CD-1378-09AD9E417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680" y="0"/>
            <a:ext cx="1544320" cy="1544320"/>
          </a:xfrm>
          <a:prstGeom prst="rect">
            <a:avLst/>
          </a:prstGeom>
        </p:spPr>
      </p:pic>
      <p:sp>
        <p:nvSpPr>
          <p:cNvPr id="12" name="Ovaal 11">
            <a:extLst>
              <a:ext uri="{FF2B5EF4-FFF2-40B4-BE49-F238E27FC236}">
                <a16:creationId xmlns:a16="http://schemas.microsoft.com/office/drawing/2014/main" id="{62D5C059-E022-68D9-7D83-1F06A3DA8509}"/>
              </a:ext>
            </a:extLst>
          </p:cNvPr>
          <p:cNvSpPr/>
          <p:nvPr/>
        </p:nvSpPr>
        <p:spPr>
          <a:xfrm>
            <a:off x="2600960" y="1402209"/>
            <a:ext cx="3312160" cy="1584832"/>
          </a:xfrm>
          <a:prstGeom prst="ellipse">
            <a:avLst/>
          </a:pr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174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EF89406-9F92-5980-7FE3-A55EF021EA11}"/>
              </a:ext>
            </a:extLst>
          </p:cNvPr>
          <p:cNvPicPr>
            <a:picLocks noChangeAspect="1"/>
          </p:cNvPicPr>
          <p:nvPr/>
        </p:nvPicPr>
        <p:blipFill>
          <a:blip r:embed="rId2">
            <a:alphaModFix amt="15000"/>
          </a:blip>
          <a:stretch>
            <a:fillRect/>
          </a:stretch>
        </p:blipFill>
        <p:spPr>
          <a:xfrm>
            <a:off x="0" y="-212709"/>
            <a:ext cx="12192000" cy="7283418"/>
          </a:xfrm>
          <a:prstGeom prst="rect">
            <a:avLst/>
          </a:prstGeom>
        </p:spPr>
      </p:pic>
      <p:pic>
        <p:nvPicPr>
          <p:cNvPr id="3" name="Afbeelding 2">
            <a:extLst>
              <a:ext uri="{FF2B5EF4-FFF2-40B4-BE49-F238E27FC236}">
                <a16:creationId xmlns:a16="http://schemas.microsoft.com/office/drawing/2014/main" id="{7300E7E8-2EBE-D57A-C46B-978C85472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15" y="1402209"/>
            <a:ext cx="10231179" cy="5081141"/>
          </a:xfrm>
          <a:prstGeom prst="rect">
            <a:avLst/>
          </a:prstGeom>
        </p:spPr>
      </p:pic>
      <p:sp>
        <p:nvSpPr>
          <p:cNvPr id="2" name="Titel 1">
            <a:extLst>
              <a:ext uri="{FF2B5EF4-FFF2-40B4-BE49-F238E27FC236}">
                <a16:creationId xmlns:a16="http://schemas.microsoft.com/office/drawing/2014/main" id="{996DD581-085D-3527-E2A9-0B7691E3C1ED}"/>
              </a:ext>
            </a:extLst>
          </p:cNvPr>
          <p:cNvSpPr>
            <a:spLocks noGrp="1"/>
          </p:cNvSpPr>
          <p:nvPr>
            <p:ph type="title"/>
          </p:nvPr>
        </p:nvSpPr>
        <p:spPr>
          <a:xfrm>
            <a:off x="677334" y="609600"/>
            <a:ext cx="8596668" cy="1320800"/>
          </a:xfrm>
        </p:spPr>
        <p:txBody>
          <a:bodyPr/>
          <a:lstStyle/>
          <a:p>
            <a:r>
              <a:rPr lang="nl-NL" sz="3600" dirty="0"/>
              <a:t>Klasse-diagram met </a:t>
            </a:r>
            <a:r>
              <a:rPr lang="nl-NL" sz="3600" dirty="0" err="1"/>
              <a:t>Classical</a:t>
            </a:r>
            <a:r>
              <a:rPr lang="nl-NL" sz="3600" dirty="0"/>
              <a:t> TDD</a:t>
            </a:r>
          </a:p>
        </p:txBody>
      </p:sp>
      <p:sp>
        <p:nvSpPr>
          <p:cNvPr id="4" name="Ovaal 3">
            <a:extLst>
              <a:ext uri="{FF2B5EF4-FFF2-40B4-BE49-F238E27FC236}">
                <a16:creationId xmlns:a16="http://schemas.microsoft.com/office/drawing/2014/main" id="{2F8A998B-DB19-657F-E3A0-C941768918CB}"/>
              </a:ext>
            </a:extLst>
          </p:cNvPr>
          <p:cNvSpPr/>
          <p:nvPr/>
        </p:nvSpPr>
        <p:spPr>
          <a:xfrm>
            <a:off x="3268788" y="3322578"/>
            <a:ext cx="2126172" cy="1401299"/>
          </a:xfrm>
          <a:prstGeom prst="ellipse">
            <a:avLst/>
          </a:prstGeom>
          <a:noFill/>
          <a:ln w="98425">
            <a:solidFill>
              <a:srgbClr val="90C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Afbeelding 4">
            <a:extLst>
              <a:ext uri="{FF2B5EF4-FFF2-40B4-BE49-F238E27FC236}">
                <a16:creationId xmlns:a16="http://schemas.microsoft.com/office/drawing/2014/main" id="{7CE97D1D-94EC-39CD-1378-09AD9E417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680" y="0"/>
            <a:ext cx="1544320" cy="1544320"/>
          </a:xfrm>
          <a:prstGeom prst="rect">
            <a:avLst/>
          </a:prstGeom>
        </p:spPr>
      </p:pic>
      <p:cxnSp>
        <p:nvCxnSpPr>
          <p:cNvPr id="8" name="Verbindingslijn: gekromd 7">
            <a:extLst>
              <a:ext uri="{FF2B5EF4-FFF2-40B4-BE49-F238E27FC236}">
                <a16:creationId xmlns:a16="http://schemas.microsoft.com/office/drawing/2014/main" id="{E5E57DBE-8B03-69B0-508B-31BB732D95DC}"/>
              </a:ext>
            </a:extLst>
          </p:cNvPr>
          <p:cNvCxnSpPr>
            <a:cxnSpLocks/>
            <a:stCxn id="18" idx="2"/>
            <a:endCxn id="4" idx="2"/>
          </p:cNvCxnSpPr>
          <p:nvPr/>
        </p:nvCxnSpPr>
        <p:spPr>
          <a:xfrm rot="10800000" flipH="1" flipV="1">
            <a:off x="2600960" y="2194624"/>
            <a:ext cx="667828" cy="1828603"/>
          </a:xfrm>
          <a:prstGeom prst="curvedConnector3">
            <a:avLst>
              <a:gd name="adj1" fmla="val -34230"/>
            </a:avLst>
          </a:prstGeom>
          <a:ln w="98425">
            <a:tailEnd type="triangle"/>
          </a:ln>
        </p:spPr>
        <p:style>
          <a:lnRef idx="1">
            <a:schemeClr val="accent1"/>
          </a:lnRef>
          <a:fillRef idx="0">
            <a:schemeClr val="accent1"/>
          </a:fillRef>
          <a:effectRef idx="0">
            <a:schemeClr val="accent1"/>
          </a:effectRef>
          <a:fontRef idx="minor">
            <a:schemeClr val="tx1"/>
          </a:fontRef>
        </p:style>
      </p:cxnSp>
      <p:sp>
        <p:nvSpPr>
          <p:cNvPr id="17" name="Tekstvak 16">
            <a:extLst>
              <a:ext uri="{FF2B5EF4-FFF2-40B4-BE49-F238E27FC236}">
                <a16:creationId xmlns:a16="http://schemas.microsoft.com/office/drawing/2014/main" id="{8B54C6BC-2B40-6F0D-1C3A-BAB343D3061F}"/>
              </a:ext>
            </a:extLst>
          </p:cNvPr>
          <p:cNvSpPr txBox="1"/>
          <p:nvPr/>
        </p:nvSpPr>
        <p:spPr>
          <a:xfrm>
            <a:off x="1294520" y="2676247"/>
            <a:ext cx="1093569" cy="646331"/>
          </a:xfrm>
          <a:prstGeom prst="rect">
            <a:avLst/>
          </a:prstGeom>
          <a:noFill/>
          <a:ln w="98425">
            <a:solidFill>
              <a:srgbClr val="90C226"/>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Trebuchet MS" panose="020B0603020202020204"/>
                <a:ea typeface="+mn-ea"/>
                <a:cs typeface="+mn-cs"/>
              </a:rPr>
              <a:t>Usecase</a:t>
            </a:r>
            <a:r>
              <a:rPr kumimoji="0" lang="nl-NL" sz="1800" b="0" i="0" u="none" strike="noStrike" kern="1200" cap="none" spc="0" normalizeH="0" baseline="0" noProof="0" dirty="0">
                <a:ln>
                  <a:noFill/>
                </a:ln>
                <a:solidFill>
                  <a:prstClr val="black"/>
                </a:solidFill>
                <a:effectLst/>
                <a:uLnTx/>
                <a:uFillTx/>
                <a:latin typeface="Trebuchet MS" panose="020B0603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Trebuchet MS" panose="020B0603020202020204"/>
                <a:ea typeface="+mn-ea"/>
                <a:cs typeface="+mn-cs"/>
              </a:rPr>
              <a:t>Kleuren</a:t>
            </a:r>
          </a:p>
        </p:txBody>
      </p:sp>
      <p:sp>
        <p:nvSpPr>
          <p:cNvPr id="18" name="Ovaal 17">
            <a:extLst>
              <a:ext uri="{FF2B5EF4-FFF2-40B4-BE49-F238E27FC236}">
                <a16:creationId xmlns:a16="http://schemas.microsoft.com/office/drawing/2014/main" id="{A144E524-962F-66C7-9647-31A869D2905E}"/>
              </a:ext>
            </a:extLst>
          </p:cNvPr>
          <p:cNvSpPr/>
          <p:nvPr/>
        </p:nvSpPr>
        <p:spPr>
          <a:xfrm>
            <a:off x="2600960" y="1402209"/>
            <a:ext cx="3312160" cy="1584832"/>
          </a:xfrm>
          <a:prstGeom prst="ellipse">
            <a:avLst/>
          </a:pr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9840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3DEF064-E086-081C-1347-A873588EB25F}"/>
              </a:ext>
            </a:extLst>
          </p:cNvPr>
          <p:cNvPicPr>
            <a:picLocks noChangeAspect="1"/>
          </p:cNvPicPr>
          <p:nvPr/>
        </p:nvPicPr>
        <p:blipFill rotWithShape="1">
          <a:blip r:embed="rId2">
            <a:alphaModFix/>
          </a:blip>
          <a:srcRect t="11843" r="-1" b="1435"/>
          <a:stretch/>
        </p:blipFill>
        <p:spPr>
          <a:xfrm>
            <a:off x="4283902" y="10"/>
            <a:ext cx="7908098" cy="6857992"/>
          </a:xfrm>
          <a:prstGeom prst="rect">
            <a:avLst/>
          </a:prstGeom>
        </p:spPr>
      </p:pic>
      <p:sp>
        <p:nvSpPr>
          <p:cNvPr id="23" name="Rectangle 2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B9D91-F46C-D2D8-C0F8-3809B71C2449}"/>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4300">
                <a:solidFill>
                  <a:schemeClr val="bg1"/>
                </a:solidFill>
              </a:rPr>
              <a:t>Is een modulaire hexagonale architectuur de heilige graal?</a:t>
            </a:r>
          </a:p>
        </p:txBody>
      </p:sp>
      <p:cxnSp>
        <p:nvCxnSpPr>
          <p:cNvPr id="21"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D0252B-7EF6-DD2A-C1F0-4ABF0FC2E7B6}"/>
              </a:ext>
            </a:extLst>
          </p:cNvPr>
          <p:cNvSpPr txBox="1"/>
          <p:nvPr/>
        </p:nvSpPr>
        <p:spPr>
          <a:xfrm>
            <a:off x="7975058" y="6596380"/>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6/11/2023</a:t>
            </a:r>
            <a:endParaRPr lang="en-NL" sz="1050" dirty="0"/>
          </a:p>
        </p:txBody>
      </p:sp>
    </p:spTree>
    <p:extLst>
      <p:ext uri="{BB962C8B-B14F-4D97-AF65-F5344CB8AC3E}">
        <p14:creationId xmlns:p14="http://schemas.microsoft.com/office/powerpoint/2010/main" val="2783134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8708F8-5A63-2346-3385-1084EDD15968}"/>
              </a:ext>
            </a:extLst>
          </p:cNvPr>
          <p:cNvSpPr>
            <a:spLocks noGrp="1"/>
          </p:cNvSpPr>
          <p:nvPr>
            <p:ph type="title"/>
          </p:nvPr>
        </p:nvSpPr>
        <p:spPr>
          <a:xfrm>
            <a:off x="252663" y="672871"/>
            <a:ext cx="5094484" cy="1325563"/>
          </a:xfrm>
        </p:spPr>
        <p:txBody>
          <a:bodyPr anchor="b">
            <a:normAutofit/>
          </a:bodyPr>
          <a:lstStyle/>
          <a:p>
            <a:pPr algn="r"/>
            <a:r>
              <a:rPr lang="en-US" dirty="0" err="1">
                <a:solidFill>
                  <a:schemeClr val="bg1"/>
                </a:solidFill>
              </a:rPr>
              <a:t>Wanneer</a:t>
            </a:r>
            <a:r>
              <a:rPr lang="en-US" dirty="0">
                <a:solidFill>
                  <a:schemeClr val="bg1"/>
                </a:solidFill>
              </a:rPr>
              <a:t> modules + DDD + </a:t>
            </a:r>
            <a:r>
              <a:rPr lang="en-US" dirty="0" err="1">
                <a:solidFill>
                  <a:schemeClr val="bg1"/>
                </a:solidFill>
              </a:rPr>
              <a:t>hexagonaal</a:t>
            </a:r>
            <a:r>
              <a:rPr lang="en-US" dirty="0">
                <a:solidFill>
                  <a:schemeClr val="bg1"/>
                </a:solidFill>
              </a:rPr>
              <a:t>?</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A21EC564-8403-0CB1-02DF-72FDBDDEFB8C}"/>
              </a:ext>
            </a:extLst>
          </p:cNvPr>
          <p:cNvSpPr txBox="1">
            <a:spLocks/>
          </p:cNvSpPr>
          <p:nvPr/>
        </p:nvSpPr>
        <p:spPr>
          <a:xfrm>
            <a:off x="1392667" y="2398957"/>
            <a:ext cx="9406666" cy="3526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NL"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694EEB50-348E-B00C-F64F-7ADF6C1541B7}"/>
              </a:ext>
            </a:extLst>
          </p:cNvPr>
          <p:cNvSpPr txBox="1">
            <a:spLocks/>
          </p:cNvSpPr>
          <p:nvPr/>
        </p:nvSpPr>
        <p:spPr>
          <a:xfrm>
            <a:off x="1545067" y="2551357"/>
            <a:ext cx="9406666" cy="352614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Voor</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applicaties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met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een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complex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domein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(bounded contexts) of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hoge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technische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complexiteit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meerdere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externe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services)</a:t>
            </a:r>
          </a:p>
          <a:p>
            <a:pPr>
              <a:defRPr/>
            </a:pPr>
            <a:r>
              <a:rPr lang="en-US" sz="2000" dirty="0">
                <a:solidFill>
                  <a:prstClr val="white"/>
                </a:solidFill>
                <a:latin typeface="Calibri" panose="020F0502020204030204"/>
              </a:rPr>
              <a:t>Maar </a:t>
            </a:r>
            <a:r>
              <a:rPr lang="en-US" sz="2000" dirty="0" err="1">
                <a:solidFill>
                  <a:prstClr val="white"/>
                </a:solidFill>
                <a:latin typeface="Calibri" panose="020F0502020204030204"/>
              </a:rPr>
              <a:t>ook</a:t>
            </a:r>
            <a:r>
              <a:rPr lang="en-US" sz="2000" dirty="0">
                <a:solidFill>
                  <a:prstClr val="white"/>
                </a:solidFill>
                <a:latin typeface="Calibri" panose="020F0502020204030204"/>
              </a:rPr>
              <a:t> </a:t>
            </a:r>
            <a:r>
              <a:rPr lang="en-US" sz="2000" dirty="0" err="1">
                <a:solidFill>
                  <a:prstClr val="white"/>
                </a:solidFill>
                <a:latin typeface="Calibri" panose="020F0502020204030204"/>
              </a:rPr>
              <a:t>voor</a:t>
            </a:r>
            <a:r>
              <a:rPr lang="en-US" sz="2000" dirty="0">
                <a:solidFill>
                  <a:prstClr val="white"/>
                </a:solidFill>
                <a:latin typeface="Calibri" panose="020F0502020204030204"/>
              </a:rPr>
              <a:t> </a:t>
            </a:r>
            <a:r>
              <a:rPr lang="en-US" sz="2000" dirty="0" err="1">
                <a:solidFill>
                  <a:prstClr val="white"/>
                </a:solidFill>
                <a:latin typeface="Calibri" panose="020F0502020204030204"/>
              </a:rPr>
              <a:t>applicaties</a:t>
            </a:r>
            <a:r>
              <a:rPr lang="en-US" sz="2000" dirty="0">
                <a:solidFill>
                  <a:prstClr val="white"/>
                </a:solidFill>
                <a:latin typeface="Calibri" panose="020F0502020204030204"/>
              </a:rPr>
              <a:t> die </a:t>
            </a:r>
            <a:r>
              <a:rPr lang="en-US" sz="2000" dirty="0" err="1">
                <a:solidFill>
                  <a:prstClr val="white"/>
                </a:solidFill>
                <a:latin typeface="Calibri" panose="020F0502020204030204"/>
              </a:rPr>
              <a:t>daar</a:t>
            </a:r>
            <a:r>
              <a:rPr lang="en-US" sz="2000" dirty="0">
                <a:solidFill>
                  <a:prstClr val="white"/>
                </a:solidFill>
                <a:latin typeface="Calibri" panose="020F0502020204030204"/>
              </a:rPr>
              <a:t> tot </a:t>
            </a:r>
            <a:r>
              <a:rPr lang="en-US" sz="2000" dirty="0" err="1">
                <a:solidFill>
                  <a:prstClr val="white"/>
                </a:solidFill>
                <a:latin typeface="Calibri" panose="020F0502020204030204"/>
              </a:rPr>
              <a:t>uitgroeien</a:t>
            </a:r>
            <a:r>
              <a:rPr lang="en-US" sz="2000" dirty="0">
                <a:solidFill>
                  <a:prstClr val="white"/>
                </a:solidFill>
                <a:latin typeface="Calibri" panose="020F0502020204030204"/>
              </a:rPr>
              <a:t>!</a:t>
            </a:r>
          </a:p>
          <a:p>
            <a:pPr>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De overhead van modules + DDD +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hexagonaal</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is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grofweg</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rechtevenredig</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aan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de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complexiteit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van de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applicatie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dus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ook</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voor</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kleinere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applicaties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is het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geschikt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a:defRPr/>
            </a:pPr>
            <a:r>
              <a:rPr lang="en-US" sz="2000" dirty="0">
                <a:solidFill>
                  <a:prstClr val="white"/>
                </a:solidFill>
                <a:latin typeface="Calibri" panose="020F0502020204030204"/>
              </a:rPr>
              <a:t>Overhead is </a:t>
            </a:r>
            <a:r>
              <a:rPr lang="en-US" sz="2000" dirty="0" err="1">
                <a:solidFill>
                  <a:prstClr val="white"/>
                </a:solidFill>
                <a:latin typeface="Calibri" panose="020F0502020204030204"/>
              </a:rPr>
              <a:t>te</a:t>
            </a:r>
            <a:r>
              <a:rPr lang="en-US" sz="2000" dirty="0">
                <a:solidFill>
                  <a:prstClr val="white"/>
                </a:solidFill>
                <a:latin typeface="Calibri" panose="020F0502020204030204"/>
              </a:rPr>
              <a:t> </a:t>
            </a:r>
            <a:r>
              <a:rPr lang="en-US" sz="2000" dirty="0" err="1">
                <a:solidFill>
                  <a:prstClr val="white"/>
                </a:solidFill>
                <a:latin typeface="Calibri" panose="020F0502020204030204"/>
              </a:rPr>
              <a:t>beperken</a:t>
            </a:r>
            <a:r>
              <a:rPr lang="en-US" sz="2000" dirty="0">
                <a:solidFill>
                  <a:prstClr val="white"/>
                </a:solidFill>
                <a:latin typeface="Calibri" panose="020F0502020204030204"/>
              </a:rPr>
              <a:t> </a:t>
            </a:r>
            <a:r>
              <a:rPr lang="en-US" sz="2000" dirty="0" err="1">
                <a:solidFill>
                  <a:prstClr val="white"/>
                </a:solidFill>
                <a:latin typeface="Calibri" panose="020F0502020204030204"/>
              </a:rPr>
              <a:t>d.m.v.</a:t>
            </a:r>
            <a:r>
              <a:rPr lang="en-US" sz="2000" dirty="0">
                <a:solidFill>
                  <a:prstClr val="white"/>
                </a:solidFill>
                <a:latin typeface="Calibri" panose="020F0502020204030204"/>
              </a:rPr>
              <a:t> evolutionary design</a:t>
            </a:r>
          </a:p>
          <a:p>
            <a:pPr>
              <a:defRPr/>
            </a:pPr>
            <a:r>
              <a:rPr lang="en-US" sz="2000" dirty="0">
                <a:solidFill>
                  <a:prstClr val="white"/>
                </a:solidFill>
                <a:latin typeface="Calibri" panose="020F0502020204030204"/>
              </a:rPr>
              <a:t>Kleine </a:t>
            </a:r>
            <a:r>
              <a:rPr lang="en-US" sz="2000" dirty="0" err="1">
                <a:solidFill>
                  <a:prstClr val="white"/>
                </a:solidFill>
                <a:latin typeface="Calibri" panose="020F0502020204030204"/>
              </a:rPr>
              <a:t>applicaties</a:t>
            </a:r>
            <a:r>
              <a:rPr lang="en-US" sz="2000" dirty="0">
                <a:solidFill>
                  <a:prstClr val="white"/>
                </a:solidFill>
                <a:latin typeface="Calibri" panose="020F0502020204030204"/>
              </a:rPr>
              <a:t> </a:t>
            </a:r>
            <a:r>
              <a:rPr lang="en-US" sz="2000" dirty="0" err="1">
                <a:solidFill>
                  <a:prstClr val="white"/>
                </a:solidFill>
                <a:latin typeface="Calibri" panose="020F0502020204030204"/>
              </a:rPr>
              <a:t>geven</a:t>
            </a:r>
            <a:r>
              <a:rPr lang="en-US" sz="2000" dirty="0">
                <a:solidFill>
                  <a:prstClr val="white"/>
                </a:solidFill>
                <a:latin typeface="Calibri" panose="020F0502020204030204"/>
              </a:rPr>
              <a:t> </a:t>
            </a:r>
            <a:r>
              <a:rPr lang="en-US" sz="2000" dirty="0" err="1">
                <a:solidFill>
                  <a:prstClr val="white"/>
                </a:solidFill>
                <a:latin typeface="Calibri" panose="020F0502020204030204"/>
              </a:rPr>
              <a:t>veel</a:t>
            </a:r>
            <a:r>
              <a:rPr lang="en-US" sz="2000" dirty="0">
                <a:solidFill>
                  <a:prstClr val="white"/>
                </a:solidFill>
                <a:latin typeface="Calibri" panose="020F0502020204030204"/>
              </a:rPr>
              <a:t> overhead, </a:t>
            </a:r>
            <a:r>
              <a:rPr lang="en-US" sz="2000" dirty="0" err="1">
                <a:solidFill>
                  <a:prstClr val="white"/>
                </a:solidFill>
                <a:latin typeface="Calibri" panose="020F0502020204030204"/>
              </a:rPr>
              <a:t>dus</a:t>
            </a:r>
            <a:r>
              <a:rPr lang="en-US" sz="2000" dirty="0">
                <a:solidFill>
                  <a:prstClr val="white"/>
                </a:solidFill>
                <a:latin typeface="Calibri" panose="020F0502020204030204"/>
              </a:rPr>
              <a:t> </a:t>
            </a:r>
            <a:r>
              <a:rPr lang="en-US" sz="2000" dirty="0" err="1">
                <a:solidFill>
                  <a:prstClr val="white"/>
                </a:solidFill>
                <a:latin typeface="Calibri" panose="020F0502020204030204"/>
              </a:rPr>
              <a:t>als</a:t>
            </a:r>
            <a:r>
              <a:rPr lang="en-US" sz="2000" dirty="0">
                <a:solidFill>
                  <a:prstClr val="white"/>
                </a:solidFill>
                <a:latin typeface="Calibri" panose="020F0502020204030204"/>
              </a:rPr>
              <a:t> ze </a:t>
            </a:r>
            <a:r>
              <a:rPr lang="en-US" sz="2000" dirty="0" err="1">
                <a:solidFill>
                  <a:prstClr val="white"/>
                </a:solidFill>
                <a:latin typeface="Calibri" panose="020F0502020204030204"/>
              </a:rPr>
              <a:t>te</a:t>
            </a:r>
            <a:r>
              <a:rPr lang="en-US" sz="2000" dirty="0">
                <a:solidFill>
                  <a:prstClr val="white"/>
                </a:solidFill>
                <a:latin typeface="Calibri" panose="020F0502020204030204"/>
              </a:rPr>
              <a:t> </a:t>
            </a:r>
            <a:r>
              <a:rPr lang="en-US" sz="2000" dirty="0" err="1">
                <a:solidFill>
                  <a:prstClr val="white"/>
                </a:solidFill>
                <a:latin typeface="Calibri" panose="020F0502020204030204"/>
              </a:rPr>
              <a:t>klein</a:t>
            </a:r>
            <a:r>
              <a:rPr lang="en-US" sz="2000" dirty="0">
                <a:solidFill>
                  <a:prstClr val="white"/>
                </a:solidFill>
                <a:latin typeface="Calibri" panose="020F0502020204030204"/>
              </a:rPr>
              <a:t> </a:t>
            </a:r>
            <a:r>
              <a:rPr lang="en-US" sz="2000" dirty="0" err="1">
                <a:solidFill>
                  <a:prstClr val="white"/>
                </a:solidFill>
                <a:latin typeface="Calibri" panose="020F0502020204030204"/>
              </a:rPr>
              <a:t>zijn</a:t>
            </a:r>
            <a:r>
              <a:rPr lang="en-US" sz="2000" dirty="0">
                <a:solidFill>
                  <a:prstClr val="white"/>
                </a:solidFill>
                <a:latin typeface="Calibri" panose="020F0502020204030204"/>
              </a:rPr>
              <a:t> </a:t>
            </a:r>
            <a:r>
              <a:rPr lang="en-US" sz="2000" dirty="0" err="1">
                <a:solidFill>
                  <a:prstClr val="white"/>
                </a:solidFill>
                <a:latin typeface="Calibri" panose="020F0502020204030204"/>
              </a:rPr>
              <a:t>voor</a:t>
            </a:r>
            <a:r>
              <a:rPr lang="en-US" sz="2000" dirty="0">
                <a:solidFill>
                  <a:prstClr val="white"/>
                </a:solidFill>
                <a:latin typeface="Calibri" panose="020F0502020204030204"/>
              </a:rPr>
              <a:t> </a:t>
            </a:r>
            <a:r>
              <a:rPr lang="en-US" sz="2000" dirty="0" err="1">
                <a:solidFill>
                  <a:prstClr val="white"/>
                </a:solidFill>
                <a:latin typeface="Calibri" panose="020F0502020204030204"/>
              </a:rPr>
              <a:t>een</a:t>
            </a:r>
            <a:r>
              <a:rPr lang="en-US" sz="2000" dirty="0">
                <a:solidFill>
                  <a:prstClr val="white"/>
                </a:solidFill>
                <a:latin typeface="Calibri" panose="020F0502020204030204"/>
              </a:rPr>
              <a:t> </a:t>
            </a:r>
            <a:r>
              <a:rPr lang="en-US" sz="2000" dirty="0" err="1">
                <a:solidFill>
                  <a:prstClr val="white"/>
                </a:solidFill>
                <a:latin typeface="Calibri" panose="020F0502020204030204"/>
              </a:rPr>
              <a:t>hexagonale</a:t>
            </a:r>
            <a:r>
              <a:rPr lang="en-US" sz="2000" dirty="0">
                <a:solidFill>
                  <a:prstClr val="white"/>
                </a:solidFill>
                <a:latin typeface="Calibri" panose="020F0502020204030204"/>
              </a:rPr>
              <a:t> </a:t>
            </a:r>
            <a:r>
              <a:rPr lang="en-US" sz="2000" dirty="0" err="1">
                <a:solidFill>
                  <a:prstClr val="white"/>
                </a:solidFill>
                <a:latin typeface="Calibri" panose="020F0502020204030204"/>
              </a:rPr>
              <a:t>architectuur</a:t>
            </a:r>
            <a:r>
              <a:rPr lang="en-US" sz="2000" dirty="0">
                <a:solidFill>
                  <a:prstClr val="white"/>
                </a:solidFill>
                <a:latin typeface="Calibri" panose="020F0502020204030204"/>
              </a:rPr>
              <a:t>, </a:t>
            </a:r>
            <a:r>
              <a:rPr lang="en-US" sz="2000" dirty="0" err="1">
                <a:solidFill>
                  <a:prstClr val="white"/>
                </a:solidFill>
                <a:latin typeface="Calibri" panose="020F0502020204030204"/>
              </a:rPr>
              <a:t>zouden</a:t>
            </a:r>
            <a:r>
              <a:rPr lang="en-US" sz="2000" dirty="0">
                <a:solidFill>
                  <a:prstClr val="white"/>
                </a:solidFill>
                <a:latin typeface="Calibri" panose="020F0502020204030204"/>
              </a:rPr>
              <a:t> ze </a:t>
            </a:r>
            <a:r>
              <a:rPr lang="en-US" sz="2000" dirty="0" err="1">
                <a:solidFill>
                  <a:prstClr val="white"/>
                </a:solidFill>
                <a:latin typeface="Calibri" panose="020F0502020204030204"/>
              </a:rPr>
              <a:t>wel</a:t>
            </a:r>
            <a:r>
              <a:rPr lang="en-US" sz="2000" dirty="0">
                <a:solidFill>
                  <a:prstClr val="white"/>
                </a:solidFill>
                <a:latin typeface="Calibri" panose="020F0502020204030204"/>
              </a:rPr>
              <a:t> </a:t>
            </a:r>
            <a:r>
              <a:rPr lang="en-US" sz="2000" dirty="0" err="1">
                <a:solidFill>
                  <a:prstClr val="white"/>
                </a:solidFill>
                <a:latin typeface="Calibri" panose="020F0502020204030204"/>
              </a:rPr>
              <a:t>moeten</a:t>
            </a:r>
            <a:r>
              <a:rPr lang="en-US" sz="2000" dirty="0">
                <a:solidFill>
                  <a:prstClr val="white"/>
                </a:solidFill>
                <a:latin typeface="Calibri" panose="020F0502020204030204"/>
              </a:rPr>
              <a:t> </a:t>
            </a:r>
            <a:r>
              <a:rPr lang="en-US" sz="2000" dirty="0" err="1">
                <a:solidFill>
                  <a:prstClr val="white"/>
                </a:solidFill>
                <a:latin typeface="Calibri" panose="020F0502020204030204"/>
              </a:rPr>
              <a:t>bestaan</a:t>
            </a:r>
            <a:r>
              <a:rPr lang="en-US" sz="2000" dirty="0">
                <a:solidFill>
                  <a:prstClr val="white"/>
                </a:solidFill>
                <a:latin typeface="Calibri" panose="020F0502020204030204"/>
              </a:rPr>
              <a:t>? Beter </a:t>
            </a:r>
            <a:r>
              <a:rPr lang="en-US" sz="2000" dirty="0" err="1">
                <a:solidFill>
                  <a:prstClr val="white"/>
                </a:solidFill>
                <a:latin typeface="Calibri" panose="020F0502020204030204"/>
              </a:rPr>
              <a:t>onderbrengen</a:t>
            </a:r>
            <a:r>
              <a:rPr lang="en-US" sz="2000" dirty="0">
                <a:solidFill>
                  <a:prstClr val="white"/>
                </a:solidFill>
                <a:latin typeface="Calibri" panose="020F0502020204030204"/>
              </a:rPr>
              <a:t> </a:t>
            </a:r>
            <a:r>
              <a:rPr lang="en-US" sz="2000" dirty="0" err="1">
                <a:solidFill>
                  <a:prstClr val="white"/>
                </a:solidFill>
                <a:latin typeface="Calibri" panose="020F0502020204030204"/>
              </a:rPr>
              <a:t>als</a:t>
            </a:r>
            <a:r>
              <a:rPr lang="en-US" sz="2000" dirty="0">
                <a:solidFill>
                  <a:prstClr val="white"/>
                </a:solidFill>
                <a:latin typeface="Calibri" panose="020F0502020204030204"/>
              </a:rPr>
              <a:t> module in </a:t>
            </a:r>
            <a:r>
              <a:rPr lang="en-US" sz="2000" dirty="0" err="1">
                <a:solidFill>
                  <a:prstClr val="white"/>
                </a:solidFill>
                <a:latin typeface="Calibri" panose="020F0502020204030204"/>
              </a:rPr>
              <a:t>een</a:t>
            </a:r>
            <a:r>
              <a:rPr lang="en-US" sz="2000" dirty="0">
                <a:solidFill>
                  <a:prstClr val="white"/>
                </a:solidFill>
                <a:latin typeface="Calibri" panose="020F0502020204030204"/>
              </a:rPr>
              <a:t> reeds </a:t>
            </a:r>
            <a:r>
              <a:rPr lang="en-US" sz="2000" dirty="0" err="1">
                <a:solidFill>
                  <a:prstClr val="white"/>
                </a:solidFill>
                <a:latin typeface="Calibri" panose="020F0502020204030204"/>
              </a:rPr>
              <a:t>bestaande</a:t>
            </a:r>
            <a:r>
              <a:rPr lang="en-US" sz="2000" dirty="0">
                <a:solidFill>
                  <a:prstClr val="white"/>
                </a:solidFill>
                <a:latin typeface="Calibri" panose="020F0502020204030204"/>
              </a:rPr>
              <a:t> </a:t>
            </a:r>
            <a:r>
              <a:rPr lang="en-US" sz="2000" dirty="0" err="1">
                <a:solidFill>
                  <a:prstClr val="white"/>
                </a:solidFill>
                <a:latin typeface="Calibri" panose="020F0502020204030204"/>
              </a:rPr>
              <a:t>applicatie</a:t>
            </a:r>
            <a:r>
              <a:rPr lang="en-US" sz="2000" dirty="0">
                <a:solidFill>
                  <a:prstClr val="white"/>
                </a:solidFill>
                <a:latin typeface="Calibri" panose="020F0502020204030204"/>
              </a:rPr>
              <a:t>?</a:t>
            </a:r>
          </a:p>
          <a:p>
            <a:pPr>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Amazon AWS Recommendation: “We recommend that you adopt hexagonal architecture for </a:t>
            </a:r>
            <a:r>
              <a:rPr kumimoji="0" lang="en-US" sz="2000" b="0" i="0" u="sng" strike="noStrike" kern="1200" cap="none" spc="0" normalizeH="0" baseline="0" noProof="0" dirty="0">
                <a:ln>
                  <a:noFill/>
                </a:ln>
                <a:solidFill>
                  <a:prstClr val="white"/>
                </a:solidFill>
                <a:effectLst/>
                <a:uLnTx/>
                <a:uFillTx/>
                <a:latin typeface="Calibri" panose="020F0502020204030204"/>
                <a:ea typeface="+mn-ea"/>
                <a:cs typeface="+mn-cs"/>
              </a:rPr>
              <a:t>all your enterprise software projects</a:t>
            </a:r>
            <a:r>
              <a:rPr kumimoji="0" lang="en-US" sz="2000" b="0" i="0"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regardless of their complexity</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indent="0" algn="r">
              <a:buNone/>
            </a:pPr>
            <a:r>
              <a:rPr kumimoji="0" lang="en-US" sz="1800" b="1" i="0" u="none" strike="noStrike" kern="1200" cap="none" spc="0" normalizeH="0" baseline="30000" noProof="0" dirty="0">
                <a:ln>
                  <a:noFill/>
                </a:ln>
                <a:solidFill>
                  <a:prstClr val="white"/>
                </a:solidFill>
                <a:effectLst/>
                <a:uLnTx/>
                <a:uFillTx/>
                <a:latin typeface="Calibri" panose="020F0502020204030204"/>
                <a:ea typeface="+mn-ea"/>
                <a:cs typeface="+mn-cs"/>
              </a:rPr>
              <a:t>*</a:t>
            </a:r>
            <a:r>
              <a:rPr kumimoji="0" lang="en-US" sz="1300" b="1" i="0" u="none" strike="noStrike" kern="1200" cap="none" spc="0" normalizeH="0" baseline="0" noProof="0" dirty="0">
                <a:ln>
                  <a:noFill/>
                </a:ln>
                <a:solidFill>
                  <a:prstClr val="white"/>
                </a:solidFill>
                <a:effectLst/>
                <a:uLnTx/>
                <a:uFillTx/>
                <a:latin typeface="Calibri" panose="020F0502020204030204"/>
                <a:ea typeface="+mn-ea"/>
                <a:cs typeface="+mn-cs"/>
              </a:rPr>
              <a:t>AWS Prescriptive Guidance: Building hexagonal architectures on AWS, 2022</a:t>
            </a:r>
            <a:endParaRPr kumimoji="0" lang="en-NL"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6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68708F8-5A63-2346-3385-1084EDD15968}"/>
              </a:ext>
            </a:extLst>
          </p:cNvPr>
          <p:cNvSpPr>
            <a:spLocks noGrp="1"/>
          </p:cNvSpPr>
          <p:nvPr>
            <p:ph type="title"/>
          </p:nvPr>
        </p:nvSpPr>
        <p:spPr>
          <a:xfrm>
            <a:off x="252663" y="672871"/>
            <a:ext cx="5094484" cy="1325563"/>
          </a:xfrm>
        </p:spPr>
        <p:txBody>
          <a:bodyPr anchor="b">
            <a:normAutofit/>
          </a:bodyPr>
          <a:lstStyle/>
          <a:p>
            <a:pPr algn="r"/>
            <a:r>
              <a:rPr lang="en-US" dirty="0" err="1">
                <a:solidFill>
                  <a:schemeClr val="bg1"/>
                </a:solidFill>
              </a:rPr>
              <a:t>Conclusie</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21EC564-8403-0CB1-02DF-72FDBDDEFB8C}"/>
              </a:ext>
            </a:extLst>
          </p:cNvPr>
          <p:cNvSpPr txBox="1">
            <a:spLocks/>
          </p:cNvSpPr>
          <p:nvPr/>
        </p:nvSpPr>
        <p:spPr>
          <a:xfrm>
            <a:off x="1392667" y="2398957"/>
            <a:ext cx="9406666" cy="3526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sz="2000" dirty="0">
              <a:solidFill>
                <a:schemeClr val="bg1"/>
              </a:solidFill>
            </a:endParaRPr>
          </a:p>
        </p:txBody>
      </p:sp>
      <p:sp>
        <p:nvSpPr>
          <p:cNvPr id="5" name="Content Placeholder 2">
            <a:extLst>
              <a:ext uri="{FF2B5EF4-FFF2-40B4-BE49-F238E27FC236}">
                <a16:creationId xmlns:a16="http://schemas.microsoft.com/office/drawing/2014/main" id="{694EEB50-348E-B00C-F64F-7ADF6C1541B7}"/>
              </a:ext>
            </a:extLst>
          </p:cNvPr>
          <p:cNvSpPr txBox="1">
            <a:spLocks/>
          </p:cNvSpPr>
          <p:nvPr/>
        </p:nvSpPr>
        <p:spPr>
          <a:xfrm>
            <a:off x="1545067" y="2551357"/>
            <a:ext cx="9406666" cy="352614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JA, </a:t>
            </a:r>
            <a:r>
              <a:rPr lang="en-US" sz="2000" dirty="0" err="1">
                <a:solidFill>
                  <a:schemeClr val="bg1"/>
                </a:solidFill>
              </a:rPr>
              <a:t>een</a:t>
            </a:r>
            <a:r>
              <a:rPr lang="en-US" sz="2000" dirty="0">
                <a:solidFill>
                  <a:schemeClr val="bg1"/>
                </a:solidFill>
              </a:rPr>
              <a:t> </a:t>
            </a:r>
            <a:r>
              <a:rPr lang="en-US" sz="2000" dirty="0" err="1">
                <a:solidFill>
                  <a:schemeClr val="bg1"/>
                </a:solidFill>
              </a:rPr>
              <a:t>modulaire</a:t>
            </a:r>
            <a:r>
              <a:rPr lang="en-US" sz="2000" dirty="0">
                <a:solidFill>
                  <a:schemeClr val="bg1"/>
                </a:solidFill>
              </a:rPr>
              <a:t> </a:t>
            </a:r>
            <a:r>
              <a:rPr lang="en-US" sz="2000" dirty="0" err="1">
                <a:solidFill>
                  <a:schemeClr val="bg1"/>
                </a:solidFill>
              </a:rPr>
              <a:t>hexagonale</a:t>
            </a:r>
            <a:r>
              <a:rPr lang="en-US" sz="2000" dirty="0">
                <a:solidFill>
                  <a:schemeClr val="bg1"/>
                </a:solidFill>
              </a:rPr>
              <a:t> </a:t>
            </a:r>
            <a:r>
              <a:rPr lang="en-US" sz="2000" dirty="0" err="1">
                <a:solidFill>
                  <a:schemeClr val="bg1"/>
                </a:solidFill>
              </a:rPr>
              <a:t>architectuur</a:t>
            </a:r>
            <a:r>
              <a:rPr lang="en-US" sz="2000" dirty="0">
                <a:solidFill>
                  <a:schemeClr val="bg1"/>
                </a:solidFill>
              </a:rPr>
              <a:t> is </a:t>
            </a:r>
            <a:r>
              <a:rPr lang="en-US" sz="2000" dirty="0" err="1">
                <a:solidFill>
                  <a:schemeClr val="bg1"/>
                </a:solidFill>
              </a:rPr>
              <a:t>een</a:t>
            </a:r>
            <a:r>
              <a:rPr lang="en-US" sz="2000" dirty="0">
                <a:solidFill>
                  <a:schemeClr val="bg1"/>
                </a:solidFill>
              </a:rPr>
              <a:t> </a:t>
            </a:r>
            <a:r>
              <a:rPr lang="en-US" sz="2000" dirty="0" err="1">
                <a:solidFill>
                  <a:schemeClr val="bg1"/>
                </a:solidFill>
              </a:rPr>
              <a:t>zinvolle</a:t>
            </a:r>
            <a:r>
              <a:rPr lang="en-US" sz="2000" dirty="0">
                <a:solidFill>
                  <a:schemeClr val="bg1"/>
                </a:solidFill>
              </a:rPr>
              <a:t> </a:t>
            </a:r>
            <a:r>
              <a:rPr lang="en-US" sz="2000" dirty="0" err="1">
                <a:solidFill>
                  <a:schemeClr val="bg1"/>
                </a:solidFill>
              </a:rPr>
              <a:t>standaard</a:t>
            </a:r>
            <a:r>
              <a:rPr lang="en-US" sz="2000" dirty="0">
                <a:solidFill>
                  <a:schemeClr val="bg1"/>
                </a:solidFill>
              </a:rPr>
              <a:t>.</a:t>
            </a:r>
          </a:p>
          <a:p>
            <a:endParaRPr lang="en-US" sz="2000" dirty="0">
              <a:solidFill>
                <a:schemeClr val="bg1"/>
              </a:solidFill>
            </a:endParaRPr>
          </a:p>
          <a:p>
            <a:r>
              <a:rPr lang="en-US" sz="2000" dirty="0" err="1">
                <a:solidFill>
                  <a:schemeClr val="bg1"/>
                </a:solidFill>
              </a:rPr>
              <a:t>Hexagonale</a:t>
            </a:r>
            <a:r>
              <a:rPr lang="en-US" sz="2000" dirty="0">
                <a:solidFill>
                  <a:schemeClr val="bg1"/>
                </a:solidFill>
              </a:rPr>
              <a:t> </a:t>
            </a:r>
            <a:r>
              <a:rPr lang="en-US" sz="2000" dirty="0" err="1">
                <a:solidFill>
                  <a:schemeClr val="bg1"/>
                </a:solidFill>
              </a:rPr>
              <a:t>architectuur</a:t>
            </a:r>
            <a:r>
              <a:rPr lang="en-US" sz="2000" dirty="0">
                <a:solidFill>
                  <a:schemeClr val="bg1"/>
                </a:solidFill>
              </a:rPr>
              <a:t> is </a:t>
            </a:r>
            <a:r>
              <a:rPr lang="en-US" sz="2000" dirty="0" err="1">
                <a:solidFill>
                  <a:schemeClr val="bg1"/>
                </a:solidFill>
              </a:rPr>
              <a:t>een</a:t>
            </a:r>
            <a:r>
              <a:rPr lang="en-US" sz="2000" dirty="0">
                <a:solidFill>
                  <a:schemeClr val="bg1"/>
                </a:solidFill>
              </a:rPr>
              <a:t> *</a:t>
            </a:r>
            <a:r>
              <a:rPr lang="en-US" sz="2000" b="1" dirty="0">
                <a:solidFill>
                  <a:schemeClr val="bg1"/>
                </a:solidFill>
              </a:rPr>
              <a:t>enabler*</a:t>
            </a:r>
            <a:r>
              <a:rPr lang="en-US" sz="2000" dirty="0">
                <a:solidFill>
                  <a:schemeClr val="bg1"/>
                </a:solidFill>
              </a:rPr>
              <a:t> </a:t>
            </a:r>
            <a:r>
              <a:rPr lang="en-US" sz="2000" dirty="0" err="1">
                <a:solidFill>
                  <a:schemeClr val="bg1"/>
                </a:solidFill>
              </a:rPr>
              <a:t>voor</a:t>
            </a:r>
            <a:r>
              <a:rPr lang="en-US" sz="2000" dirty="0">
                <a:solidFill>
                  <a:schemeClr val="bg1"/>
                </a:solidFill>
              </a:rPr>
              <a:t> DDD, </a:t>
            </a:r>
            <a:r>
              <a:rPr lang="en-US" sz="2000" dirty="0" err="1">
                <a:solidFill>
                  <a:schemeClr val="bg1"/>
                </a:solidFill>
              </a:rPr>
              <a:t>en</a:t>
            </a:r>
            <a:r>
              <a:rPr lang="en-US" sz="2000" dirty="0">
                <a:solidFill>
                  <a:schemeClr val="bg1"/>
                </a:solidFill>
              </a:rPr>
              <a:t> </a:t>
            </a:r>
            <a:r>
              <a:rPr lang="en-US" sz="2000" dirty="0" err="1">
                <a:solidFill>
                  <a:schemeClr val="bg1"/>
                </a:solidFill>
              </a:rPr>
              <a:t>een</a:t>
            </a:r>
            <a:r>
              <a:rPr lang="en-US" sz="2000" dirty="0">
                <a:solidFill>
                  <a:schemeClr val="bg1"/>
                </a:solidFill>
              </a:rPr>
              <a:t> </a:t>
            </a:r>
            <a:r>
              <a:rPr lang="en-US" sz="2000" dirty="0" err="1">
                <a:solidFill>
                  <a:schemeClr val="bg1"/>
                </a:solidFill>
              </a:rPr>
              <a:t>modulaire</a:t>
            </a:r>
            <a:r>
              <a:rPr lang="en-US" sz="2000" dirty="0">
                <a:solidFill>
                  <a:schemeClr val="bg1"/>
                </a:solidFill>
              </a:rPr>
              <a:t> </a:t>
            </a:r>
            <a:r>
              <a:rPr lang="en-US" sz="2000" dirty="0" err="1">
                <a:solidFill>
                  <a:schemeClr val="bg1"/>
                </a:solidFill>
              </a:rPr>
              <a:t>architectuur</a:t>
            </a:r>
            <a:endParaRPr lang="en-US" sz="2000" dirty="0">
              <a:solidFill>
                <a:schemeClr val="bg1"/>
              </a:solidFill>
            </a:endParaRPr>
          </a:p>
          <a:p>
            <a:endParaRPr lang="en-US" sz="2000" dirty="0">
              <a:solidFill>
                <a:schemeClr val="bg1"/>
              </a:solidFill>
            </a:endParaRPr>
          </a:p>
          <a:p>
            <a:r>
              <a:rPr lang="en-US" sz="2000" dirty="0" err="1">
                <a:solidFill>
                  <a:schemeClr val="bg1"/>
                </a:solidFill>
              </a:rPr>
              <a:t>Gebruik</a:t>
            </a:r>
            <a:r>
              <a:rPr lang="en-US" sz="2000" dirty="0">
                <a:solidFill>
                  <a:schemeClr val="bg1"/>
                </a:solidFill>
              </a:rPr>
              <a:t> </a:t>
            </a:r>
            <a:r>
              <a:rPr lang="en-US" sz="2000" dirty="0" err="1">
                <a:solidFill>
                  <a:schemeClr val="bg1"/>
                </a:solidFill>
              </a:rPr>
              <a:t>een</a:t>
            </a:r>
            <a:r>
              <a:rPr lang="en-US" sz="2000" dirty="0">
                <a:solidFill>
                  <a:schemeClr val="bg1"/>
                </a:solidFill>
              </a:rPr>
              <a:t> </a:t>
            </a:r>
            <a:r>
              <a:rPr lang="en-US" sz="2000" dirty="0" err="1">
                <a:solidFill>
                  <a:schemeClr val="bg1"/>
                </a:solidFill>
              </a:rPr>
              <a:t>modulaire</a:t>
            </a:r>
            <a:r>
              <a:rPr lang="en-US" sz="2000" dirty="0">
                <a:solidFill>
                  <a:schemeClr val="bg1"/>
                </a:solidFill>
              </a:rPr>
              <a:t> </a:t>
            </a:r>
            <a:r>
              <a:rPr lang="en-US" sz="2000" dirty="0" err="1">
                <a:solidFill>
                  <a:schemeClr val="bg1"/>
                </a:solidFill>
              </a:rPr>
              <a:t>hexagonale</a:t>
            </a:r>
            <a:r>
              <a:rPr lang="en-US" sz="2000" dirty="0">
                <a:solidFill>
                  <a:schemeClr val="bg1"/>
                </a:solidFill>
              </a:rPr>
              <a:t> </a:t>
            </a:r>
            <a:r>
              <a:rPr lang="en-US" sz="2000" dirty="0" err="1">
                <a:solidFill>
                  <a:schemeClr val="bg1"/>
                </a:solidFill>
              </a:rPr>
              <a:t>architectuur</a:t>
            </a:r>
            <a:r>
              <a:rPr lang="en-US" sz="2000" dirty="0">
                <a:solidFill>
                  <a:schemeClr val="bg1"/>
                </a:solidFill>
              </a:rPr>
              <a:t> </a:t>
            </a:r>
            <a:r>
              <a:rPr lang="en-US" sz="2000" dirty="0" err="1">
                <a:solidFill>
                  <a:schemeClr val="bg1"/>
                </a:solidFill>
              </a:rPr>
              <a:t>en</a:t>
            </a:r>
            <a:r>
              <a:rPr lang="en-US" sz="2000" dirty="0">
                <a:solidFill>
                  <a:schemeClr val="bg1"/>
                </a:solidFill>
              </a:rPr>
              <a:t> domain driven-design </a:t>
            </a:r>
            <a:r>
              <a:rPr lang="en-US" sz="2000" dirty="0" err="1">
                <a:solidFill>
                  <a:schemeClr val="bg1"/>
                </a:solidFill>
              </a:rPr>
              <a:t>voor</a:t>
            </a:r>
            <a:r>
              <a:rPr lang="en-US" sz="2000" dirty="0">
                <a:solidFill>
                  <a:schemeClr val="bg1"/>
                </a:solidFill>
              </a:rPr>
              <a:t> al je </a:t>
            </a:r>
            <a:r>
              <a:rPr lang="en-US" sz="2000" dirty="0" err="1">
                <a:solidFill>
                  <a:schemeClr val="bg1"/>
                </a:solidFill>
              </a:rPr>
              <a:t>professionele</a:t>
            </a:r>
            <a:r>
              <a:rPr lang="en-US" sz="2000" dirty="0">
                <a:solidFill>
                  <a:schemeClr val="bg1"/>
                </a:solidFill>
              </a:rPr>
              <a:t> </a:t>
            </a:r>
            <a:r>
              <a:rPr lang="en-US" sz="2000" dirty="0" err="1">
                <a:solidFill>
                  <a:schemeClr val="bg1"/>
                </a:solidFill>
              </a:rPr>
              <a:t>projecten</a:t>
            </a:r>
            <a:r>
              <a:rPr lang="en-US" sz="2000" dirty="0">
                <a:solidFill>
                  <a:schemeClr val="bg1"/>
                </a:solidFill>
              </a:rPr>
              <a:t>. Zo </a:t>
            </a:r>
            <a:r>
              <a:rPr lang="en-US" sz="2000" dirty="0" err="1">
                <a:solidFill>
                  <a:schemeClr val="bg1"/>
                </a:solidFill>
              </a:rPr>
              <a:t>blijven</a:t>
            </a:r>
            <a:r>
              <a:rPr lang="en-US" sz="2000" dirty="0">
                <a:solidFill>
                  <a:schemeClr val="bg1"/>
                </a:solidFill>
              </a:rPr>
              <a:t> ze </a:t>
            </a:r>
            <a:r>
              <a:rPr lang="en-US" sz="2000" dirty="0" err="1">
                <a:solidFill>
                  <a:schemeClr val="bg1"/>
                </a:solidFill>
              </a:rPr>
              <a:t>flexibel</a:t>
            </a:r>
            <a:r>
              <a:rPr lang="en-US" sz="2000" dirty="0">
                <a:solidFill>
                  <a:schemeClr val="bg1"/>
                </a:solidFill>
              </a:rPr>
              <a:t>, </a:t>
            </a:r>
            <a:r>
              <a:rPr lang="en-US" sz="2000" dirty="0" err="1">
                <a:solidFill>
                  <a:schemeClr val="bg1"/>
                </a:solidFill>
              </a:rPr>
              <a:t>onderhoudbaar</a:t>
            </a:r>
            <a:r>
              <a:rPr lang="en-US" sz="2000" dirty="0">
                <a:solidFill>
                  <a:schemeClr val="bg1"/>
                </a:solidFill>
              </a:rPr>
              <a:t> </a:t>
            </a:r>
            <a:r>
              <a:rPr lang="en-US" sz="2000" dirty="0" err="1">
                <a:solidFill>
                  <a:schemeClr val="bg1"/>
                </a:solidFill>
              </a:rPr>
              <a:t>en</a:t>
            </a:r>
            <a:r>
              <a:rPr lang="en-US" sz="2000" dirty="0">
                <a:solidFill>
                  <a:schemeClr val="bg1"/>
                </a:solidFill>
              </a:rPr>
              <a:t> </a:t>
            </a:r>
            <a:r>
              <a:rPr lang="en-US" sz="2000" dirty="0" err="1">
                <a:solidFill>
                  <a:schemeClr val="bg1"/>
                </a:solidFill>
              </a:rPr>
              <a:t>kunnen</a:t>
            </a:r>
            <a:r>
              <a:rPr lang="en-US" sz="2000" dirty="0">
                <a:solidFill>
                  <a:schemeClr val="bg1"/>
                </a:solidFill>
              </a:rPr>
              <a:t> ze </a:t>
            </a:r>
            <a:r>
              <a:rPr lang="en-US" sz="2000" dirty="0" err="1">
                <a:solidFill>
                  <a:schemeClr val="bg1"/>
                </a:solidFill>
              </a:rPr>
              <a:t>groeien</a:t>
            </a:r>
            <a:r>
              <a:rPr lang="en-US" sz="2000" dirty="0">
                <a:solidFill>
                  <a:schemeClr val="bg1"/>
                </a:solidFill>
              </a:rPr>
              <a:t>.</a:t>
            </a:r>
          </a:p>
          <a:p>
            <a:endParaRPr lang="en-US" sz="2000" dirty="0">
              <a:solidFill>
                <a:schemeClr val="bg1"/>
              </a:solidFill>
            </a:endParaRPr>
          </a:p>
          <a:p>
            <a:r>
              <a:rPr lang="en-US" sz="2000" dirty="0" err="1">
                <a:solidFill>
                  <a:schemeClr val="bg1"/>
                </a:solidFill>
              </a:rPr>
              <a:t>Probeer</a:t>
            </a:r>
            <a:r>
              <a:rPr lang="en-US" sz="2000" dirty="0">
                <a:solidFill>
                  <a:schemeClr val="bg1"/>
                </a:solidFill>
              </a:rPr>
              <a:t> </a:t>
            </a:r>
            <a:r>
              <a:rPr lang="en-US" sz="2000" dirty="0" err="1">
                <a:solidFill>
                  <a:schemeClr val="bg1"/>
                </a:solidFill>
              </a:rPr>
              <a:t>ook</a:t>
            </a:r>
            <a:r>
              <a:rPr lang="en-US" sz="2000" dirty="0">
                <a:solidFill>
                  <a:schemeClr val="bg1"/>
                </a:solidFill>
              </a:rPr>
              <a:t> </a:t>
            </a:r>
            <a:r>
              <a:rPr lang="en-US" sz="2000" dirty="0" err="1">
                <a:solidFill>
                  <a:schemeClr val="bg1"/>
                </a:solidFill>
              </a:rPr>
              <a:t>eens</a:t>
            </a:r>
            <a:r>
              <a:rPr lang="en-US" sz="2000" dirty="0">
                <a:solidFill>
                  <a:schemeClr val="bg1"/>
                </a:solidFill>
              </a:rPr>
              <a:t> de Classical </a:t>
            </a:r>
            <a:r>
              <a:rPr lang="en-US" sz="2000" dirty="0" err="1">
                <a:solidFill>
                  <a:schemeClr val="bg1"/>
                </a:solidFill>
              </a:rPr>
              <a:t>benadering</a:t>
            </a:r>
            <a:r>
              <a:rPr lang="en-US" sz="2000" dirty="0">
                <a:solidFill>
                  <a:schemeClr val="bg1"/>
                </a:solidFill>
              </a:rPr>
              <a:t> van TDD: het </a:t>
            </a:r>
            <a:r>
              <a:rPr lang="en-US" sz="2000" dirty="0" err="1">
                <a:solidFill>
                  <a:schemeClr val="bg1"/>
                </a:solidFill>
              </a:rPr>
              <a:t>geeft</a:t>
            </a:r>
            <a:r>
              <a:rPr lang="en-US" sz="2000" dirty="0">
                <a:solidFill>
                  <a:schemeClr val="bg1"/>
                </a:solidFill>
              </a:rPr>
              <a:t> je </a:t>
            </a:r>
            <a:r>
              <a:rPr lang="en-US" sz="2000" dirty="0" err="1">
                <a:solidFill>
                  <a:schemeClr val="bg1"/>
                </a:solidFill>
              </a:rPr>
              <a:t>vrijheid</a:t>
            </a:r>
            <a:r>
              <a:rPr lang="en-US" sz="2000" dirty="0">
                <a:solidFill>
                  <a:schemeClr val="bg1"/>
                </a:solidFill>
              </a:rPr>
              <a:t> om </a:t>
            </a:r>
            <a:r>
              <a:rPr lang="en-US" sz="2000" dirty="0" err="1">
                <a:solidFill>
                  <a:schemeClr val="bg1"/>
                </a:solidFill>
              </a:rPr>
              <a:t>te</a:t>
            </a:r>
            <a:r>
              <a:rPr lang="en-US" sz="2000" dirty="0">
                <a:solidFill>
                  <a:schemeClr val="bg1"/>
                </a:solidFill>
              </a:rPr>
              <a:t> </a:t>
            </a:r>
            <a:r>
              <a:rPr lang="en-US" sz="2000" dirty="0" err="1">
                <a:solidFill>
                  <a:schemeClr val="bg1"/>
                </a:solidFill>
              </a:rPr>
              <a:t>refactoren</a:t>
            </a:r>
            <a:r>
              <a:rPr lang="en-US" sz="2000" dirty="0">
                <a:solidFill>
                  <a:schemeClr val="bg1"/>
                </a:solidFill>
              </a:rPr>
              <a:t> </a:t>
            </a:r>
            <a:r>
              <a:rPr lang="en-US" sz="2000" dirty="0" err="1">
                <a:solidFill>
                  <a:schemeClr val="bg1"/>
                </a:solidFill>
              </a:rPr>
              <a:t>en</a:t>
            </a:r>
            <a:r>
              <a:rPr lang="en-US" sz="2000" dirty="0">
                <a:solidFill>
                  <a:schemeClr val="bg1"/>
                </a:solidFill>
              </a:rPr>
              <a:t> je </a:t>
            </a:r>
            <a:r>
              <a:rPr lang="en-US" sz="2000" dirty="0" err="1">
                <a:solidFill>
                  <a:schemeClr val="bg1"/>
                </a:solidFill>
              </a:rPr>
              <a:t>kunt</a:t>
            </a:r>
            <a:r>
              <a:rPr lang="en-US" sz="2000" dirty="0">
                <a:solidFill>
                  <a:schemeClr val="bg1"/>
                </a:solidFill>
              </a:rPr>
              <a:t> je unit tests </a:t>
            </a:r>
            <a:r>
              <a:rPr lang="en-US" sz="2000" dirty="0" err="1">
                <a:solidFill>
                  <a:schemeClr val="bg1"/>
                </a:solidFill>
              </a:rPr>
              <a:t>beter</a:t>
            </a:r>
            <a:r>
              <a:rPr lang="en-US" sz="2000" dirty="0">
                <a:solidFill>
                  <a:schemeClr val="bg1"/>
                </a:solidFill>
              </a:rPr>
              <a:t> </a:t>
            </a:r>
            <a:r>
              <a:rPr lang="en-US" sz="2000" dirty="0" err="1">
                <a:solidFill>
                  <a:schemeClr val="bg1"/>
                </a:solidFill>
              </a:rPr>
              <a:t>afstemmen</a:t>
            </a:r>
            <a:r>
              <a:rPr lang="en-US" sz="2000" dirty="0">
                <a:solidFill>
                  <a:schemeClr val="bg1"/>
                </a:solidFill>
              </a:rPr>
              <a:t> op de requirements.</a:t>
            </a:r>
          </a:p>
          <a:p>
            <a:endParaRPr lang="en-US" sz="2000" dirty="0">
              <a:solidFill>
                <a:schemeClr val="bg1"/>
              </a:solidFill>
            </a:endParaRPr>
          </a:p>
          <a:p>
            <a:r>
              <a:rPr lang="en-US" sz="2000" dirty="0" err="1">
                <a:solidFill>
                  <a:schemeClr val="bg1"/>
                </a:solidFill>
              </a:rPr>
              <a:t>Modulaire</a:t>
            </a:r>
            <a:r>
              <a:rPr lang="en-US" sz="2000" dirty="0">
                <a:solidFill>
                  <a:schemeClr val="bg1"/>
                </a:solidFill>
              </a:rPr>
              <a:t> </a:t>
            </a:r>
            <a:r>
              <a:rPr lang="en-US" sz="2000" dirty="0" err="1">
                <a:solidFill>
                  <a:schemeClr val="bg1"/>
                </a:solidFill>
              </a:rPr>
              <a:t>hexagonale</a:t>
            </a:r>
            <a:r>
              <a:rPr lang="en-US" sz="2000" dirty="0">
                <a:solidFill>
                  <a:schemeClr val="bg1"/>
                </a:solidFill>
              </a:rPr>
              <a:t> </a:t>
            </a:r>
            <a:r>
              <a:rPr lang="en-US" sz="2000" dirty="0" err="1">
                <a:solidFill>
                  <a:schemeClr val="bg1"/>
                </a:solidFill>
              </a:rPr>
              <a:t>architectuur</a:t>
            </a:r>
            <a:r>
              <a:rPr lang="en-US" sz="2000" dirty="0">
                <a:solidFill>
                  <a:schemeClr val="bg1"/>
                </a:solidFill>
              </a:rPr>
              <a:t> + DDD + Classical TDD =                                ?</a:t>
            </a:r>
          </a:p>
          <a:p>
            <a:endParaRPr lang="en-US" sz="2000" dirty="0">
              <a:solidFill>
                <a:schemeClr val="bg1"/>
              </a:solidFill>
            </a:endParaRPr>
          </a:p>
          <a:p>
            <a:endParaRPr lang="en-NL" sz="2000" dirty="0">
              <a:solidFill>
                <a:schemeClr val="bg1"/>
              </a:solidFill>
            </a:endParaRPr>
          </a:p>
        </p:txBody>
      </p:sp>
      <p:pic>
        <p:nvPicPr>
          <p:cNvPr id="11" name="Picture 10">
            <a:extLst>
              <a:ext uri="{FF2B5EF4-FFF2-40B4-BE49-F238E27FC236}">
                <a16:creationId xmlns:a16="http://schemas.microsoft.com/office/drawing/2014/main" id="{EDEB3262-E071-1028-A061-4787E5E638DF}"/>
              </a:ext>
            </a:extLst>
          </p:cNvPr>
          <p:cNvPicPr>
            <a:picLocks noChangeAspect="1"/>
          </p:cNvPicPr>
          <p:nvPr/>
        </p:nvPicPr>
        <p:blipFill>
          <a:blip r:embed="rId2"/>
          <a:stretch>
            <a:fillRect/>
          </a:stretch>
        </p:blipFill>
        <p:spPr>
          <a:xfrm>
            <a:off x="7677662" y="4983525"/>
            <a:ext cx="1669306" cy="1669306"/>
          </a:xfrm>
          <a:prstGeom prst="rect">
            <a:avLst/>
          </a:prstGeom>
        </p:spPr>
      </p:pic>
      <p:sp>
        <p:nvSpPr>
          <p:cNvPr id="3" name="TextBox 2">
            <a:extLst>
              <a:ext uri="{FF2B5EF4-FFF2-40B4-BE49-F238E27FC236}">
                <a16:creationId xmlns:a16="http://schemas.microsoft.com/office/drawing/2014/main" id="{C0A70C91-4B1B-D070-D93B-3249F3ADBA5B}"/>
              </a:ext>
            </a:extLst>
          </p:cNvPr>
          <p:cNvSpPr txBox="1"/>
          <p:nvPr/>
        </p:nvSpPr>
        <p:spPr>
          <a:xfrm>
            <a:off x="10154653" y="6156830"/>
            <a:ext cx="1911141" cy="577081"/>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6/11/2023</a:t>
            </a:r>
            <a:endParaRPr lang="en-NL" sz="1050" dirty="0"/>
          </a:p>
        </p:txBody>
      </p:sp>
    </p:spTree>
    <p:extLst>
      <p:ext uri="{BB962C8B-B14F-4D97-AF65-F5344CB8AC3E}">
        <p14:creationId xmlns:p14="http://schemas.microsoft.com/office/powerpoint/2010/main" val="1308348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8708F8-5A63-2346-3385-1084EDD15968}"/>
              </a:ext>
            </a:extLst>
          </p:cNvPr>
          <p:cNvSpPr>
            <a:spLocks noGrp="1"/>
          </p:cNvSpPr>
          <p:nvPr>
            <p:ph type="title"/>
          </p:nvPr>
        </p:nvSpPr>
        <p:spPr>
          <a:xfrm>
            <a:off x="252663" y="672871"/>
            <a:ext cx="5094484" cy="1325563"/>
          </a:xfrm>
        </p:spPr>
        <p:txBody>
          <a:bodyPr anchor="b">
            <a:normAutofit/>
          </a:bodyPr>
          <a:lstStyle/>
          <a:p>
            <a:pPr algn="r"/>
            <a:r>
              <a:rPr lang="en-US" dirty="0" err="1">
                <a:solidFill>
                  <a:schemeClr val="bg1"/>
                </a:solidFill>
              </a:rPr>
              <a:t>Conclusie</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A21EC564-8403-0CB1-02DF-72FDBDDEFB8C}"/>
              </a:ext>
            </a:extLst>
          </p:cNvPr>
          <p:cNvSpPr txBox="1">
            <a:spLocks/>
          </p:cNvSpPr>
          <p:nvPr/>
        </p:nvSpPr>
        <p:spPr>
          <a:xfrm>
            <a:off x="1392667" y="2398957"/>
            <a:ext cx="9406666" cy="3526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NL"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694EEB50-348E-B00C-F64F-7ADF6C1541B7}"/>
              </a:ext>
            </a:extLst>
          </p:cNvPr>
          <p:cNvSpPr txBox="1">
            <a:spLocks/>
          </p:cNvSpPr>
          <p:nvPr/>
        </p:nvSpPr>
        <p:spPr>
          <a:xfrm>
            <a:off x="1545067" y="2551357"/>
            <a:ext cx="9406666" cy="3526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JA,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een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modulaire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hexagonale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architectuur</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is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een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zinvolle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standaard</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Gebruik</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een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modulaire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hexagonale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architectuur</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domain driven-design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voor</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al je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professionele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projecten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Zo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blijven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ze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flexibel</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onderhoudbaar</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kunnen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ze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groeien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Probeer</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ook</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eens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de Classical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benadering</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van TDD: het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geeft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je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vrijheid</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om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te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refactoren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je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kunt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je unit tests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beter</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afstemmen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op de requirements.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Modulaire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hexagonale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architectuur</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DDD + Classical TDD =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NL"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EDEB3262-E071-1028-A061-4787E5E638DF}"/>
              </a:ext>
            </a:extLst>
          </p:cNvPr>
          <p:cNvPicPr>
            <a:picLocks noChangeAspect="1"/>
          </p:cNvPicPr>
          <p:nvPr/>
        </p:nvPicPr>
        <p:blipFill>
          <a:blip r:embed="rId2"/>
          <a:stretch>
            <a:fillRect/>
          </a:stretch>
        </p:blipFill>
        <p:spPr>
          <a:xfrm>
            <a:off x="8110799" y="4967483"/>
            <a:ext cx="1669306" cy="1669306"/>
          </a:xfrm>
          <a:prstGeom prst="rect">
            <a:avLst/>
          </a:prstGeom>
        </p:spPr>
      </p:pic>
      <p:sp>
        <p:nvSpPr>
          <p:cNvPr id="3" name="Rectangle 2">
            <a:extLst>
              <a:ext uri="{FF2B5EF4-FFF2-40B4-BE49-F238E27FC236}">
                <a16:creationId xmlns:a16="http://schemas.microsoft.com/office/drawing/2014/main" id="{2E841D80-01E7-73C9-DBF8-4BDDF3C40E5A}"/>
              </a:ext>
            </a:extLst>
          </p:cNvPr>
          <p:cNvSpPr/>
          <p:nvPr/>
        </p:nvSpPr>
        <p:spPr>
          <a:xfrm rot="19351273">
            <a:off x="8016351" y="5243429"/>
            <a:ext cx="1858201" cy="923330"/>
          </a:xfrm>
          <a:prstGeom prst="rect">
            <a:avLst/>
          </a:prstGeom>
          <a:noFill/>
        </p:spPr>
        <p:txBody>
          <a:bodyPr wrap="none" lIns="91440" tIns="45720" rIns="91440" bIns="45720">
            <a:spAutoFit/>
          </a:bodyPr>
          <a:lstStyle/>
          <a:p>
            <a:pPr algn="ct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Bijna</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sp>
        <p:nvSpPr>
          <p:cNvPr id="6" name="TextBox 5">
            <a:extLst>
              <a:ext uri="{FF2B5EF4-FFF2-40B4-BE49-F238E27FC236}">
                <a16:creationId xmlns:a16="http://schemas.microsoft.com/office/drawing/2014/main" id="{6224F567-CE79-FC31-D10E-5192F77074DA}"/>
              </a:ext>
            </a:extLst>
          </p:cNvPr>
          <p:cNvSpPr txBox="1"/>
          <p:nvPr/>
        </p:nvSpPr>
        <p:spPr>
          <a:xfrm>
            <a:off x="10154653" y="6156830"/>
            <a:ext cx="1911141" cy="577081"/>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6/11/2023</a:t>
            </a:r>
            <a:endParaRPr lang="en-NL" sz="1050" dirty="0"/>
          </a:p>
        </p:txBody>
      </p:sp>
    </p:spTree>
    <p:extLst>
      <p:ext uri="{BB962C8B-B14F-4D97-AF65-F5344CB8AC3E}">
        <p14:creationId xmlns:p14="http://schemas.microsoft.com/office/powerpoint/2010/main" val="228681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B7118DF-A4CE-DF56-F03C-B1D3F842C0EA}"/>
              </a:ext>
            </a:extLst>
          </p:cNvPr>
          <p:cNvSpPr>
            <a:spLocks noGrp="1"/>
          </p:cNvSpPr>
          <p:nvPr>
            <p:ph type="title"/>
          </p:nvPr>
        </p:nvSpPr>
        <p:spPr>
          <a:xfrm>
            <a:off x="838200" y="669925"/>
            <a:ext cx="4508946" cy="1325563"/>
          </a:xfrm>
        </p:spPr>
        <p:txBody>
          <a:bodyPr anchor="b">
            <a:normAutofit/>
          </a:bodyPr>
          <a:lstStyle/>
          <a:p>
            <a:pPr algn="r"/>
            <a:r>
              <a:rPr lang="en-US" sz="3100">
                <a:solidFill>
                  <a:schemeClr val="bg1"/>
                </a:solidFill>
              </a:rPr>
              <a:t>Wanneer geen hexagonale architectuur?</a:t>
            </a:r>
            <a:endParaRPr lang="en-NL" sz="31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FA920F-EA25-2D57-4CB3-7E76B0E3716B}"/>
              </a:ext>
            </a:extLst>
          </p:cNvPr>
          <p:cNvSpPr>
            <a:spLocks noGrp="1"/>
          </p:cNvSpPr>
          <p:nvPr>
            <p:ph idx="1"/>
          </p:nvPr>
        </p:nvSpPr>
        <p:spPr>
          <a:xfrm>
            <a:off x="1392667" y="2398957"/>
            <a:ext cx="6429429" cy="3526144"/>
          </a:xfrm>
        </p:spPr>
        <p:txBody>
          <a:bodyPr>
            <a:normAutofit lnSpcReduction="10000"/>
          </a:bodyPr>
          <a:lstStyle/>
          <a:p>
            <a:r>
              <a:rPr lang="nl-NL" sz="1700" b="1" dirty="0">
                <a:solidFill>
                  <a:schemeClr val="bg1"/>
                </a:solidFill>
              </a:rPr>
              <a:t>Snelle prototyping</a:t>
            </a:r>
            <a:r>
              <a:rPr lang="nl-NL" sz="1700" dirty="0">
                <a:solidFill>
                  <a:schemeClr val="bg1"/>
                </a:solidFill>
              </a:rPr>
              <a:t>:</a:t>
            </a:r>
            <a:r>
              <a:rPr lang="nl-NL" sz="1700" b="1" dirty="0">
                <a:solidFill>
                  <a:schemeClr val="bg1"/>
                </a:solidFill>
              </a:rPr>
              <a:t> </a:t>
            </a:r>
            <a:r>
              <a:rPr lang="nl-NL" sz="1700" dirty="0">
                <a:solidFill>
                  <a:schemeClr val="bg1"/>
                </a:solidFill>
              </a:rPr>
              <a:t>Wanneer het doel is om een concept snel te valideren, kan een eenvoudigere architectuur zorgen voor snellere ontwikkeling en gemakkelijker bijsturen op basis van feedback.</a:t>
            </a:r>
          </a:p>
          <a:p>
            <a:r>
              <a:rPr lang="nl-NL" sz="1700" b="1" dirty="0">
                <a:solidFill>
                  <a:schemeClr val="bg1"/>
                </a:solidFill>
              </a:rPr>
              <a:t>Zeer beperkte reikwijdte</a:t>
            </a:r>
            <a:r>
              <a:rPr lang="nl-NL" sz="1700" dirty="0">
                <a:solidFill>
                  <a:schemeClr val="bg1"/>
                </a:solidFill>
              </a:rPr>
              <a:t>: Voor applicaties met een zeer beperkte en onwaarschijnlijk te veranderen reikwijdte, kan een uitgebreide hexagonale architectuur onnodige complexiteit introduceren.</a:t>
            </a:r>
          </a:p>
          <a:p>
            <a:r>
              <a:rPr lang="nl-NL" sz="1700" b="1" dirty="0">
                <a:solidFill>
                  <a:schemeClr val="bg1"/>
                </a:solidFill>
              </a:rPr>
              <a:t>Resourcebeperkingen</a:t>
            </a:r>
            <a:r>
              <a:rPr lang="nl-NL" sz="1700" dirty="0">
                <a:solidFill>
                  <a:schemeClr val="bg1"/>
                </a:solidFill>
              </a:rPr>
              <a:t>: Kleinere teams of projecten met beperkte middelen kunnen ervoor kiezen om met een eenvoudiger ontwerp te beginnen om productiviteit te maximaliseren en cognitieve belasting te minimaliseren.</a:t>
            </a:r>
          </a:p>
          <a:p>
            <a:r>
              <a:rPr lang="nl-NL" sz="1700" b="1" dirty="0">
                <a:solidFill>
                  <a:schemeClr val="bg1"/>
                </a:solidFill>
              </a:rPr>
              <a:t>Eenmalig gebruik/Korte levensduur</a:t>
            </a:r>
            <a:r>
              <a:rPr lang="nl-NL" sz="1700" dirty="0">
                <a:solidFill>
                  <a:schemeClr val="bg1"/>
                </a:solidFill>
              </a:rPr>
              <a:t>: Voor applicaties die bedoeld zijn voor eenmalig gebruik of een zeer korte levensduur hebben, is de investering in een complexere architectuur misschien niet gerechtvaardigd.</a:t>
            </a:r>
            <a:endParaRPr lang="en-NL" sz="17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1803A4-29D4-220C-5181-707DFBDDAA33}"/>
              </a:ext>
            </a:extLst>
          </p:cNvPr>
          <p:cNvPicPr>
            <a:picLocks noChangeAspect="1"/>
          </p:cNvPicPr>
          <p:nvPr/>
        </p:nvPicPr>
        <p:blipFill>
          <a:blip r:embed="rId2"/>
          <a:stretch>
            <a:fillRect/>
          </a:stretch>
        </p:blipFill>
        <p:spPr>
          <a:xfrm>
            <a:off x="8093765" y="249153"/>
            <a:ext cx="3896139" cy="3896139"/>
          </a:xfrm>
          <a:prstGeom prst="rect">
            <a:avLst/>
          </a:prstGeom>
        </p:spPr>
      </p:pic>
      <p:sp>
        <p:nvSpPr>
          <p:cNvPr id="6" name="TextBox 5">
            <a:extLst>
              <a:ext uri="{FF2B5EF4-FFF2-40B4-BE49-F238E27FC236}">
                <a16:creationId xmlns:a16="http://schemas.microsoft.com/office/drawing/2014/main" id="{74154C32-4819-B27D-F02C-4F2D600A0985}"/>
              </a:ext>
            </a:extLst>
          </p:cNvPr>
          <p:cNvSpPr txBox="1"/>
          <p:nvPr/>
        </p:nvSpPr>
        <p:spPr>
          <a:xfrm>
            <a:off x="7803289" y="6481197"/>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6/11/2023</a:t>
            </a:r>
            <a:endParaRPr lang="en-NL" sz="1050" dirty="0"/>
          </a:p>
        </p:txBody>
      </p:sp>
    </p:spTree>
    <p:extLst>
      <p:ext uri="{BB962C8B-B14F-4D97-AF65-F5344CB8AC3E}">
        <p14:creationId xmlns:p14="http://schemas.microsoft.com/office/powerpoint/2010/main" val="418927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42308245-BE8E-1D1A-A2E6-CE87819EEC9D}"/>
              </a:ext>
            </a:extLst>
          </p:cNvPr>
          <p:cNvPicPr>
            <a:picLocks noGrp="1" noChangeAspect="1"/>
          </p:cNvPicPr>
          <p:nvPr>
            <p:ph idx="1"/>
          </p:nvPr>
        </p:nvPicPr>
        <p:blipFill rotWithShape="1">
          <a:blip r:embed="rId2"/>
          <a:srcRect t="6017" r="9089" b="22060"/>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18F9B4-8D39-6DD0-7E43-1ACA5D688CE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Het probleem</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786F32B-08DC-6142-2F4C-79F4DAEA635B}"/>
              </a:ext>
            </a:extLst>
          </p:cNvPr>
          <p:cNvSpPr txBox="1"/>
          <p:nvPr/>
        </p:nvSpPr>
        <p:spPr>
          <a:xfrm>
            <a:off x="0" y="6627487"/>
            <a:ext cx="3633537" cy="230832"/>
          </a:xfrm>
          <a:prstGeom prst="rect">
            <a:avLst/>
          </a:prstGeom>
          <a:noFill/>
        </p:spPr>
        <p:txBody>
          <a:bodyPr wrap="square">
            <a:spAutoFit/>
          </a:bodyPr>
          <a:lstStyle/>
          <a:p>
            <a:r>
              <a:rPr lang="en-US" sz="900" b="0" i="0" dirty="0">
                <a:solidFill>
                  <a:srgbClr val="D1D5DB"/>
                </a:solidFill>
                <a:effectLst/>
                <a:latin typeface="Söhne"/>
              </a:rPr>
              <a:t>Image created by OpenAI's DALL-E, an AI image generator, on 6/11/2023</a:t>
            </a:r>
            <a:endParaRPr lang="en-NL" sz="900" dirty="0"/>
          </a:p>
        </p:txBody>
      </p:sp>
    </p:spTree>
    <p:extLst>
      <p:ext uri="{BB962C8B-B14F-4D97-AF65-F5344CB8AC3E}">
        <p14:creationId xmlns:p14="http://schemas.microsoft.com/office/powerpoint/2010/main" val="235210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B4185B8-3CF2-FB24-518B-3B18519114CE}"/>
              </a:ext>
            </a:extLst>
          </p:cNvPr>
          <p:cNvSpPr>
            <a:spLocks noGrp="1"/>
          </p:cNvSpPr>
          <p:nvPr>
            <p:ph type="title"/>
          </p:nvPr>
        </p:nvSpPr>
        <p:spPr>
          <a:xfrm>
            <a:off x="1295400" y="669925"/>
            <a:ext cx="4151304" cy="1325563"/>
          </a:xfrm>
        </p:spPr>
        <p:txBody>
          <a:bodyPr anchor="b">
            <a:normAutofit/>
          </a:bodyPr>
          <a:lstStyle/>
          <a:p>
            <a:r>
              <a:rPr lang="en-GB" dirty="0" err="1">
                <a:solidFill>
                  <a:schemeClr val="bg1"/>
                </a:solidFill>
              </a:rPr>
              <a:t>Verdere</a:t>
            </a:r>
            <a:r>
              <a:rPr lang="en-GB" dirty="0">
                <a:solidFill>
                  <a:schemeClr val="bg1"/>
                </a:solidFill>
              </a:rPr>
              <a:t> </a:t>
            </a:r>
            <a:r>
              <a:rPr lang="en-GB" dirty="0" err="1">
                <a:solidFill>
                  <a:schemeClr val="bg1"/>
                </a:solidFill>
              </a:rPr>
              <a:t>bronnen</a:t>
            </a:r>
            <a:endParaRPr lang="en-NL" dirty="0">
              <a:solidFill>
                <a:schemeClr val="bg1"/>
              </a:solidFill>
            </a:endParaRPr>
          </a:p>
        </p:txBody>
      </p:sp>
      <p:cxnSp>
        <p:nvCxnSpPr>
          <p:cNvPr id="24" name="Straight Connector 2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2026340"/>
            <a:ext cx="5446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313319-B616-090E-6AA3-D4E7F5B7FC08}"/>
              </a:ext>
            </a:extLst>
          </p:cNvPr>
          <p:cNvSpPr>
            <a:spLocks noGrp="1"/>
          </p:cNvSpPr>
          <p:nvPr>
            <p:ph idx="1"/>
          </p:nvPr>
        </p:nvSpPr>
        <p:spPr>
          <a:xfrm>
            <a:off x="1295400" y="2288833"/>
            <a:ext cx="4151304" cy="3711571"/>
          </a:xfrm>
        </p:spPr>
        <p:txBody>
          <a:bodyPr>
            <a:normAutofit lnSpcReduction="10000"/>
          </a:bodyPr>
          <a:lstStyle/>
          <a:p>
            <a:r>
              <a:rPr lang="en-GB" sz="1400" dirty="0">
                <a:solidFill>
                  <a:schemeClr val="bg1"/>
                </a:solidFill>
              </a:rPr>
              <a:t>Get Your Hands Dirty on Clean Architecture, Tom </a:t>
            </a:r>
            <a:r>
              <a:rPr lang="en-GB" sz="1400" dirty="0" err="1">
                <a:solidFill>
                  <a:schemeClr val="bg1"/>
                </a:solidFill>
              </a:rPr>
              <a:t>Hombergs</a:t>
            </a:r>
            <a:endParaRPr lang="en-GB" sz="1400" dirty="0">
              <a:solidFill>
                <a:schemeClr val="bg1"/>
              </a:solidFill>
            </a:endParaRPr>
          </a:p>
          <a:p>
            <a:r>
              <a:rPr lang="en-GB" sz="1400" dirty="0">
                <a:solidFill>
                  <a:schemeClr val="bg1"/>
                </a:solidFill>
                <a:hlinkClick r:id="rId2"/>
              </a:rPr>
              <a:t>https://docs.aws.amazon.com/prescriptive-guidance/latest/hexagonal-architectures/welcome.html</a:t>
            </a:r>
            <a:r>
              <a:rPr lang="en-GB" sz="1400" dirty="0">
                <a:solidFill>
                  <a:schemeClr val="bg1"/>
                </a:solidFill>
              </a:rPr>
              <a:t> (</a:t>
            </a:r>
            <a:r>
              <a:rPr lang="en-GB" sz="1400" dirty="0" err="1">
                <a:solidFill>
                  <a:schemeClr val="bg1"/>
                </a:solidFill>
              </a:rPr>
              <a:t>ook</a:t>
            </a:r>
            <a:r>
              <a:rPr lang="en-GB" sz="1400" dirty="0">
                <a:solidFill>
                  <a:schemeClr val="bg1"/>
                </a:solidFill>
              </a:rPr>
              <a:t> in PDF </a:t>
            </a:r>
            <a:r>
              <a:rPr lang="en-GB" sz="1400" dirty="0" err="1">
                <a:solidFill>
                  <a:schemeClr val="bg1"/>
                </a:solidFill>
              </a:rPr>
              <a:t>formaat</a:t>
            </a:r>
            <a:r>
              <a:rPr lang="en-GB" sz="1400" dirty="0">
                <a:solidFill>
                  <a:schemeClr val="bg1"/>
                </a:solidFill>
              </a:rPr>
              <a:t>)</a:t>
            </a:r>
          </a:p>
          <a:p>
            <a:r>
              <a:rPr lang="en-US" sz="1400" dirty="0">
                <a:solidFill>
                  <a:schemeClr val="bg1"/>
                </a:solidFill>
                <a:hlinkClick r:id="rId3"/>
              </a:rPr>
              <a:t>Migrating your Spring Boot application to Java Modules by Jaap </a:t>
            </a:r>
            <a:r>
              <a:rPr lang="en-US" sz="1400" dirty="0" err="1">
                <a:solidFill>
                  <a:schemeClr val="bg1"/>
                </a:solidFill>
                <a:hlinkClick r:id="rId3"/>
              </a:rPr>
              <a:t>Coomans</a:t>
            </a:r>
            <a:r>
              <a:rPr lang="en-US" sz="1400" dirty="0">
                <a:solidFill>
                  <a:schemeClr val="bg1"/>
                </a:solidFill>
                <a:hlinkClick r:id="rId3"/>
              </a:rPr>
              <a:t> – YouTube</a:t>
            </a:r>
            <a:r>
              <a:rPr lang="en-US" sz="1400" dirty="0">
                <a:solidFill>
                  <a:schemeClr val="bg1"/>
                </a:solidFill>
              </a:rPr>
              <a:t> (</a:t>
            </a:r>
            <a:r>
              <a:rPr lang="en-US" sz="1400" dirty="0" err="1">
                <a:solidFill>
                  <a:schemeClr val="bg1"/>
                </a:solidFill>
              </a:rPr>
              <a:t>presentatie</a:t>
            </a:r>
            <a:r>
              <a:rPr lang="en-US" sz="1400" dirty="0">
                <a:solidFill>
                  <a:schemeClr val="bg1"/>
                </a:solidFill>
              </a:rPr>
              <a:t> @ </a:t>
            </a:r>
            <a:r>
              <a:rPr lang="en-US" sz="1400" dirty="0" err="1">
                <a:solidFill>
                  <a:schemeClr val="bg1"/>
                </a:solidFill>
              </a:rPr>
              <a:t>Devoxx</a:t>
            </a:r>
            <a:r>
              <a:rPr lang="en-US" sz="1400" dirty="0">
                <a:solidFill>
                  <a:schemeClr val="bg1"/>
                </a:solidFill>
              </a:rPr>
              <a:t>)</a:t>
            </a:r>
          </a:p>
          <a:p>
            <a:r>
              <a:rPr lang="en-GB" sz="1400" dirty="0">
                <a:solidFill>
                  <a:schemeClr val="bg1"/>
                </a:solidFill>
                <a:hlinkClick r:id="rId4"/>
              </a:rPr>
              <a:t>https://cleancoders.com/library/all</a:t>
            </a:r>
            <a:r>
              <a:rPr lang="en-GB" sz="1400" dirty="0">
                <a:solidFill>
                  <a:schemeClr val="bg1"/>
                </a:solidFill>
              </a:rPr>
              <a:t> (Clean Code series videos door Robert C. Martin, aka Uncle Bob)</a:t>
            </a:r>
          </a:p>
          <a:p>
            <a:r>
              <a:rPr lang="en-GB" sz="1400" dirty="0">
                <a:solidFill>
                  <a:schemeClr val="bg1"/>
                </a:solidFill>
              </a:rPr>
              <a:t>Agile Software Development: Principles, Patterns and Practices, Robert C. Martin (aka Uncle Bob)</a:t>
            </a:r>
          </a:p>
          <a:p>
            <a:r>
              <a:rPr lang="en-GB" sz="1400" dirty="0">
                <a:solidFill>
                  <a:schemeClr val="bg1"/>
                </a:solidFill>
              </a:rPr>
              <a:t>The Java Module System, Nicolai </a:t>
            </a:r>
            <a:r>
              <a:rPr lang="en-GB" sz="1400" dirty="0" err="1">
                <a:solidFill>
                  <a:schemeClr val="bg1"/>
                </a:solidFill>
              </a:rPr>
              <a:t>Parlog</a:t>
            </a:r>
            <a:endParaRPr lang="en-GB" sz="1400" dirty="0">
              <a:solidFill>
                <a:schemeClr val="bg1"/>
              </a:solidFill>
            </a:endParaRPr>
          </a:p>
          <a:p>
            <a:r>
              <a:rPr lang="en-GB" sz="1400" dirty="0">
                <a:solidFill>
                  <a:schemeClr val="bg1"/>
                </a:solidFill>
                <a:hlinkClick r:id="rId5"/>
              </a:rPr>
              <a:t>https://github.com/TomCools/jpms-hexagonal-architecture</a:t>
            </a:r>
            <a:r>
              <a:rPr lang="en-GB" sz="1400" dirty="0">
                <a:solidFill>
                  <a:schemeClr val="bg1"/>
                </a:solidFill>
              </a:rPr>
              <a:t> (</a:t>
            </a:r>
            <a:r>
              <a:rPr lang="en-GB" sz="1400" dirty="0" err="1">
                <a:solidFill>
                  <a:schemeClr val="bg1"/>
                </a:solidFill>
              </a:rPr>
              <a:t>voorbeeld</a:t>
            </a:r>
            <a:r>
              <a:rPr lang="en-GB" sz="1400" dirty="0">
                <a:solidFill>
                  <a:schemeClr val="bg1"/>
                </a:solidFill>
              </a:rPr>
              <a:t> project door Tom Cools)</a:t>
            </a:r>
          </a:p>
          <a:p>
            <a:endParaRPr lang="en-GB" sz="1400" dirty="0">
              <a:solidFill>
                <a:schemeClr val="bg1"/>
              </a:solidFill>
            </a:endParaRPr>
          </a:p>
          <a:p>
            <a:endParaRPr lang="en-GB" sz="1400" dirty="0">
              <a:solidFill>
                <a:schemeClr val="bg1"/>
              </a:solidFill>
            </a:endParaRPr>
          </a:p>
          <a:p>
            <a:endParaRPr lang="en-GB" sz="1400" dirty="0">
              <a:solidFill>
                <a:schemeClr val="bg1"/>
              </a:solidFill>
            </a:endParaRPr>
          </a:p>
          <a:p>
            <a:endParaRPr lang="en-NL" sz="1400" dirty="0">
              <a:solidFill>
                <a:schemeClr val="bg1"/>
              </a:solidFill>
            </a:endParaRPr>
          </a:p>
        </p:txBody>
      </p:sp>
      <p:pic>
        <p:nvPicPr>
          <p:cNvPr id="9" name="Picture 8">
            <a:extLst>
              <a:ext uri="{FF2B5EF4-FFF2-40B4-BE49-F238E27FC236}">
                <a16:creationId xmlns:a16="http://schemas.microsoft.com/office/drawing/2014/main" id="{CD608C7C-48D4-2CAB-B88B-E2CF45568D09}"/>
              </a:ext>
            </a:extLst>
          </p:cNvPr>
          <p:cNvPicPr>
            <a:picLocks noChangeAspect="1"/>
          </p:cNvPicPr>
          <p:nvPr/>
        </p:nvPicPr>
        <p:blipFill>
          <a:blip r:embed="rId6"/>
          <a:stretch>
            <a:fillRect/>
          </a:stretch>
        </p:blipFill>
        <p:spPr>
          <a:xfrm>
            <a:off x="8974645" y="219977"/>
            <a:ext cx="2191702" cy="2971800"/>
          </a:xfrm>
          <a:prstGeom prst="rect">
            <a:avLst/>
          </a:prstGeom>
        </p:spPr>
      </p:pic>
      <p:pic>
        <p:nvPicPr>
          <p:cNvPr id="13" name="Picture 12">
            <a:extLst>
              <a:ext uri="{FF2B5EF4-FFF2-40B4-BE49-F238E27FC236}">
                <a16:creationId xmlns:a16="http://schemas.microsoft.com/office/drawing/2014/main" id="{2BEA0E74-FA66-5D47-085E-EEBC726E1B07}"/>
              </a:ext>
            </a:extLst>
          </p:cNvPr>
          <p:cNvPicPr>
            <a:picLocks noChangeAspect="1"/>
          </p:cNvPicPr>
          <p:nvPr/>
        </p:nvPicPr>
        <p:blipFill>
          <a:blip r:embed="rId7"/>
          <a:stretch>
            <a:fillRect/>
          </a:stretch>
        </p:blipFill>
        <p:spPr>
          <a:xfrm>
            <a:off x="8974645" y="3411753"/>
            <a:ext cx="2347722" cy="2971800"/>
          </a:xfrm>
          <a:prstGeom prst="rect">
            <a:avLst/>
          </a:prstGeom>
        </p:spPr>
      </p:pic>
      <p:pic>
        <p:nvPicPr>
          <p:cNvPr id="17" name="Picture 16">
            <a:extLst>
              <a:ext uri="{FF2B5EF4-FFF2-40B4-BE49-F238E27FC236}">
                <a16:creationId xmlns:a16="http://schemas.microsoft.com/office/drawing/2014/main" id="{371EAAEC-18FC-C4FD-4CBF-BF40E9A84FD2}"/>
              </a:ext>
            </a:extLst>
          </p:cNvPr>
          <p:cNvPicPr>
            <a:picLocks noChangeAspect="1"/>
          </p:cNvPicPr>
          <p:nvPr/>
        </p:nvPicPr>
        <p:blipFill>
          <a:blip r:embed="rId8"/>
          <a:stretch>
            <a:fillRect/>
          </a:stretch>
        </p:blipFill>
        <p:spPr>
          <a:xfrm>
            <a:off x="6411443" y="3411753"/>
            <a:ext cx="2370010" cy="2971800"/>
          </a:xfrm>
          <a:prstGeom prst="rect">
            <a:avLst/>
          </a:prstGeom>
        </p:spPr>
      </p:pic>
      <p:pic>
        <p:nvPicPr>
          <p:cNvPr id="5" name="Picture 4">
            <a:extLst>
              <a:ext uri="{FF2B5EF4-FFF2-40B4-BE49-F238E27FC236}">
                <a16:creationId xmlns:a16="http://schemas.microsoft.com/office/drawing/2014/main" id="{7D1895F6-6E4C-C50B-E1AA-8EECD32EA09A}"/>
              </a:ext>
            </a:extLst>
          </p:cNvPr>
          <p:cNvPicPr>
            <a:picLocks noChangeAspect="1"/>
          </p:cNvPicPr>
          <p:nvPr/>
        </p:nvPicPr>
        <p:blipFill>
          <a:blip r:embed="rId9"/>
          <a:stretch>
            <a:fillRect/>
          </a:stretch>
        </p:blipFill>
        <p:spPr>
          <a:xfrm>
            <a:off x="6411443" y="219977"/>
            <a:ext cx="2414587" cy="2971800"/>
          </a:xfrm>
          <a:prstGeom prst="rect">
            <a:avLst/>
          </a:prstGeom>
        </p:spPr>
      </p:pic>
      <p:cxnSp>
        <p:nvCxnSpPr>
          <p:cNvPr id="26" name="Straight Connector 25">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32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D372D3D-B421-DEBD-CA9E-1C19451F934C}"/>
              </a:ext>
            </a:extLst>
          </p:cNvPr>
          <p:cNvSpPr>
            <a:spLocks noGrp="1"/>
          </p:cNvSpPr>
          <p:nvPr>
            <p:ph type="title"/>
          </p:nvPr>
        </p:nvSpPr>
        <p:spPr>
          <a:xfrm>
            <a:off x="1295400" y="669925"/>
            <a:ext cx="4800600" cy="1325563"/>
          </a:xfrm>
        </p:spPr>
        <p:txBody>
          <a:bodyPr anchor="b">
            <a:normAutofit/>
          </a:bodyPr>
          <a:lstStyle/>
          <a:p>
            <a:r>
              <a:rPr lang="en-GB">
                <a:solidFill>
                  <a:schemeClr val="bg1"/>
                </a:solidFill>
              </a:rPr>
              <a:t>Unicorn Inc. voorbeeld project</a:t>
            </a:r>
            <a:endParaRPr lang="en-NL">
              <a:solidFill>
                <a:schemeClr val="bg1"/>
              </a:solidFill>
            </a:endParaRP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6DF43F-BE36-A19D-7EE2-5476C10A7A65}"/>
              </a:ext>
            </a:extLst>
          </p:cNvPr>
          <p:cNvSpPr>
            <a:spLocks noGrp="1"/>
          </p:cNvSpPr>
          <p:nvPr>
            <p:ph idx="1"/>
          </p:nvPr>
        </p:nvSpPr>
        <p:spPr>
          <a:xfrm>
            <a:off x="1295400" y="2288833"/>
            <a:ext cx="4800600" cy="3711571"/>
          </a:xfrm>
        </p:spPr>
        <p:txBody>
          <a:bodyPr>
            <a:normAutofit/>
          </a:bodyPr>
          <a:lstStyle/>
          <a:p>
            <a:r>
              <a:rPr lang="en-GB" sz="2000">
                <a:solidFill>
                  <a:schemeClr val="bg1"/>
                </a:solidFill>
              </a:rPr>
              <a:t>Github: https://github.com/AukeHaanstra</a:t>
            </a:r>
          </a:p>
          <a:p>
            <a:r>
              <a:rPr lang="en-GB" sz="2000">
                <a:solidFill>
                  <a:schemeClr val="bg1"/>
                </a:solidFill>
              </a:rPr>
              <a:t>Bevat ook alle links naar bronnen</a:t>
            </a:r>
            <a:endParaRPr lang="en-NL" sz="2000">
              <a:solidFill>
                <a:schemeClr val="bg1"/>
              </a:solidFill>
            </a:endParaRPr>
          </a:p>
        </p:txBody>
      </p:sp>
      <p:pic>
        <p:nvPicPr>
          <p:cNvPr id="5" name="Picture 4">
            <a:extLst>
              <a:ext uri="{FF2B5EF4-FFF2-40B4-BE49-F238E27FC236}">
                <a16:creationId xmlns:a16="http://schemas.microsoft.com/office/drawing/2014/main" id="{429F0516-143C-A791-E74A-00D2BB9D90BC}"/>
              </a:ext>
            </a:extLst>
          </p:cNvPr>
          <p:cNvPicPr>
            <a:picLocks noChangeAspect="1"/>
          </p:cNvPicPr>
          <p:nvPr/>
        </p:nvPicPr>
        <p:blipFill>
          <a:blip r:embed="rId2"/>
          <a:stretch>
            <a:fillRect/>
          </a:stretch>
        </p:blipFill>
        <p:spPr>
          <a:xfrm>
            <a:off x="1205735" y="3223361"/>
            <a:ext cx="10240147" cy="3302445"/>
          </a:xfrm>
          <a:prstGeom prst="rect">
            <a:avLst/>
          </a:prstGeom>
        </p:spPr>
      </p:pic>
      <p:pic>
        <p:nvPicPr>
          <p:cNvPr id="7" name="Picture 6">
            <a:extLst>
              <a:ext uri="{FF2B5EF4-FFF2-40B4-BE49-F238E27FC236}">
                <a16:creationId xmlns:a16="http://schemas.microsoft.com/office/drawing/2014/main" id="{4956291A-3E76-2DF4-4D28-7B72093886C3}"/>
              </a:ext>
            </a:extLst>
          </p:cNvPr>
          <p:cNvPicPr>
            <a:picLocks noChangeAspect="1"/>
          </p:cNvPicPr>
          <p:nvPr/>
        </p:nvPicPr>
        <p:blipFill>
          <a:blip r:embed="rId3"/>
          <a:stretch>
            <a:fillRect/>
          </a:stretch>
        </p:blipFill>
        <p:spPr>
          <a:xfrm>
            <a:off x="8526166" y="192487"/>
            <a:ext cx="2919716" cy="2838387"/>
          </a:xfrm>
          <a:prstGeom prst="rect">
            <a:avLst/>
          </a:prstGeom>
        </p:spPr>
      </p:pic>
      <p:cxnSp>
        <p:nvCxnSpPr>
          <p:cNvPr id="16" name="Straight Connector 15">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Afbeelding 6">
            <a:extLst>
              <a:ext uri="{FF2B5EF4-FFF2-40B4-BE49-F238E27FC236}">
                <a16:creationId xmlns:a16="http://schemas.microsoft.com/office/drawing/2014/main" id="{4E33B398-7637-1DF3-6887-53192FCAB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6024" y="3223361"/>
            <a:ext cx="1672166" cy="1672166"/>
          </a:xfrm>
          <a:prstGeom prst="rect">
            <a:avLst/>
          </a:prstGeom>
        </p:spPr>
      </p:pic>
    </p:spTree>
    <p:extLst>
      <p:ext uri="{BB962C8B-B14F-4D97-AF65-F5344CB8AC3E}">
        <p14:creationId xmlns:p14="http://schemas.microsoft.com/office/powerpoint/2010/main" val="277246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9B802AE-9240-E4C5-91A7-DD204821A4C6}"/>
              </a:ext>
            </a:extLst>
          </p:cNvPr>
          <p:cNvSpPr>
            <a:spLocks noGrp="1"/>
          </p:cNvSpPr>
          <p:nvPr>
            <p:ph type="title"/>
          </p:nvPr>
        </p:nvSpPr>
        <p:spPr>
          <a:xfrm>
            <a:off x="838200" y="669925"/>
            <a:ext cx="4508946" cy="1325563"/>
          </a:xfrm>
        </p:spPr>
        <p:txBody>
          <a:bodyPr anchor="b">
            <a:noAutofit/>
          </a:bodyPr>
          <a:lstStyle/>
          <a:p>
            <a:pPr algn="r"/>
            <a:r>
              <a:rPr lang="en-US" sz="3200" dirty="0">
                <a:solidFill>
                  <a:schemeClr val="bg1"/>
                </a:solidFill>
              </a:rPr>
              <a:t>Welk </a:t>
            </a:r>
            <a:r>
              <a:rPr lang="en-US" sz="3200" dirty="0" err="1">
                <a:solidFill>
                  <a:schemeClr val="bg1"/>
                </a:solidFill>
              </a:rPr>
              <a:t>probleem</a:t>
            </a:r>
            <a:r>
              <a:rPr lang="en-US" sz="3200" dirty="0">
                <a:solidFill>
                  <a:schemeClr val="bg1"/>
                </a:solidFill>
              </a:rPr>
              <a:t> lost </a:t>
            </a:r>
            <a:r>
              <a:rPr lang="en-US" sz="3200" dirty="0" err="1">
                <a:solidFill>
                  <a:schemeClr val="bg1"/>
                </a:solidFill>
              </a:rPr>
              <a:t>een</a:t>
            </a:r>
            <a:r>
              <a:rPr lang="en-US" sz="3200" dirty="0">
                <a:solidFill>
                  <a:schemeClr val="bg1"/>
                </a:solidFill>
              </a:rPr>
              <a:t> </a:t>
            </a:r>
            <a:r>
              <a:rPr lang="en-US" sz="3200" dirty="0" err="1">
                <a:solidFill>
                  <a:schemeClr val="bg1"/>
                </a:solidFill>
              </a:rPr>
              <a:t>Modulaire</a:t>
            </a:r>
            <a:r>
              <a:rPr lang="en-US" sz="3200" dirty="0">
                <a:solidFill>
                  <a:schemeClr val="bg1"/>
                </a:solidFill>
              </a:rPr>
              <a:t> </a:t>
            </a:r>
            <a:r>
              <a:rPr lang="en-US" sz="3200" dirty="0" err="1">
                <a:solidFill>
                  <a:schemeClr val="bg1"/>
                </a:solidFill>
              </a:rPr>
              <a:t>Hexagonale</a:t>
            </a:r>
            <a:r>
              <a:rPr lang="en-US" sz="3200" dirty="0">
                <a:solidFill>
                  <a:schemeClr val="bg1"/>
                </a:solidFill>
              </a:rPr>
              <a:t> </a:t>
            </a:r>
            <a:r>
              <a:rPr lang="en-US" sz="3200" dirty="0" err="1">
                <a:solidFill>
                  <a:schemeClr val="bg1"/>
                </a:solidFill>
              </a:rPr>
              <a:t>Architectuur</a:t>
            </a:r>
            <a:r>
              <a:rPr lang="en-US" sz="3200" dirty="0">
                <a:solidFill>
                  <a:schemeClr val="bg1"/>
                </a:solidFill>
              </a:rPr>
              <a:t> op?</a:t>
            </a:r>
            <a:endParaRPr lang="en-NL" sz="3200"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DA076CF-78E9-7CBB-F26B-66A0CDC107F8}"/>
              </a:ext>
            </a:extLst>
          </p:cNvPr>
          <p:cNvSpPr>
            <a:spLocks noGrp="1"/>
          </p:cNvSpPr>
          <p:nvPr>
            <p:ph idx="1"/>
          </p:nvPr>
        </p:nvSpPr>
        <p:spPr>
          <a:xfrm>
            <a:off x="1392667" y="2398957"/>
            <a:ext cx="9406666" cy="3526144"/>
          </a:xfrm>
        </p:spPr>
        <p:txBody>
          <a:bodyPr>
            <a:normAutofit/>
          </a:bodyPr>
          <a:lstStyle/>
          <a:p>
            <a:r>
              <a:rPr lang="en-US" sz="2400" dirty="0">
                <a:solidFill>
                  <a:schemeClr val="bg1"/>
                </a:solidFill>
              </a:rPr>
              <a:t>Twee </a:t>
            </a:r>
            <a:r>
              <a:rPr lang="en-US" sz="2400" dirty="0" err="1">
                <a:solidFill>
                  <a:schemeClr val="bg1"/>
                </a:solidFill>
              </a:rPr>
              <a:t>fundamentele</a:t>
            </a:r>
            <a:r>
              <a:rPr lang="en-US" sz="2400" dirty="0">
                <a:solidFill>
                  <a:schemeClr val="bg1"/>
                </a:solidFill>
              </a:rPr>
              <a:t> </a:t>
            </a:r>
            <a:r>
              <a:rPr lang="en-US" sz="2400" dirty="0" err="1">
                <a:solidFill>
                  <a:schemeClr val="bg1"/>
                </a:solidFill>
              </a:rPr>
              <a:t>technische</a:t>
            </a:r>
            <a:r>
              <a:rPr lang="en-US" sz="2400" dirty="0">
                <a:solidFill>
                  <a:schemeClr val="bg1"/>
                </a:solidFill>
              </a:rPr>
              <a:t> </a:t>
            </a:r>
            <a:r>
              <a:rPr lang="en-US" sz="2400" dirty="0" err="1">
                <a:solidFill>
                  <a:schemeClr val="bg1"/>
                </a:solidFill>
              </a:rPr>
              <a:t>problemen</a:t>
            </a:r>
            <a:r>
              <a:rPr lang="en-US" sz="2400" dirty="0">
                <a:solidFill>
                  <a:schemeClr val="bg1"/>
                </a:solidFill>
              </a:rPr>
              <a:t> in software</a:t>
            </a:r>
          </a:p>
          <a:p>
            <a:pPr lvl="1"/>
            <a:r>
              <a:rPr lang="nl-NL" sz="1800" dirty="0">
                <a:solidFill>
                  <a:schemeClr val="bg1"/>
                </a:solidFill>
              </a:rPr>
              <a:t>Sterke koppeling (high </a:t>
            </a:r>
            <a:r>
              <a:rPr lang="nl-NL" sz="1800" dirty="0" err="1">
                <a:solidFill>
                  <a:schemeClr val="bg1"/>
                </a:solidFill>
              </a:rPr>
              <a:t>coupling</a:t>
            </a:r>
            <a:r>
              <a:rPr lang="nl-NL" sz="1800" dirty="0">
                <a:solidFill>
                  <a:schemeClr val="bg1"/>
                </a:solidFill>
              </a:rPr>
              <a:t>):</a:t>
            </a:r>
          </a:p>
          <a:p>
            <a:pPr lvl="2"/>
            <a:r>
              <a:rPr lang="nl-NL" sz="1400" dirty="0">
                <a:solidFill>
                  <a:schemeClr val="bg1"/>
                </a:solidFill>
              </a:rPr>
              <a:t>Moeilijkheid met het doorvoeren van wijzigingen.</a:t>
            </a:r>
          </a:p>
          <a:p>
            <a:pPr lvl="2"/>
            <a:r>
              <a:rPr lang="nl-NL" sz="1400" dirty="0">
                <a:solidFill>
                  <a:schemeClr val="bg1"/>
                </a:solidFill>
              </a:rPr>
              <a:t>Verhoogde kans op fouten bij aanpassingen.</a:t>
            </a:r>
          </a:p>
          <a:p>
            <a:pPr lvl="2"/>
            <a:r>
              <a:rPr lang="nl-NL" sz="1400" dirty="0">
                <a:solidFill>
                  <a:schemeClr val="bg1"/>
                </a:solidFill>
              </a:rPr>
              <a:t>Minder herbruikbaarheid en moeilijke testbaarheid van de code.</a:t>
            </a:r>
          </a:p>
          <a:p>
            <a:pPr lvl="1"/>
            <a:endParaRPr lang="nl-NL" sz="1800" dirty="0">
              <a:solidFill>
                <a:schemeClr val="bg1"/>
              </a:solidFill>
            </a:endParaRPr>
          </a:p>
          <a:p>
            <a:pPr lvl="1"/>
            <a:r>
              <a:rPr lang="nl-NL" sz="1800" dirty="0">
                <a:solidFill>
                  <a:schemeClr val="bg1"/>
                </a:solidFill>
              </a:rPr>
              <a:t>Zwakke samenhang (low </a:t>
            </a:r>
            <a:r>
              <a:rPr lang="nl-NL" sz="1800" dirty="0" err="1">
                <a:solidFill>
                  <a:schemeClr val="bg1"/>
                </a:solidFill>
              </a:rPr>
              <a:t>cohesion</a:t>
            </a:r>
            <a:r>
              <a:rPr lang="nl-NL" sz="1800" dirty="0">
                <a:solidFill>
                  <a:schemeClr val="bg1"/>
                </a:solidFill>
              </a:rPr>
              <a:t>):</a:t>
            </a:r>
          </a:p>
          <a:p>
            <a:pPr lvl="2"/>
            <a:r>
              <a:rPr lang="nl-NL" sz="1400" dirty="0">
                <a:solidFill>
                  <a:schemeClr val="bg1"/>
                </a:solidFill>
              </a:rPr>
              <a:t>Uitdagingen in het begrijpen van de code structuur.</a:t>
            </a:r>
          </a:p>
          <a:p>
            <a:pPr lvl="2"/>
            <a:r>
              <a:rPr lang="nl-NL" sz="1400" dirty="0">
                <a:solidFill>
                  <a:schemeClr val="bg1"/>
                </a:solidFill>
              </a:rPr>
              <a:t>Problemen met het onderhouden en uitbreiden van de software.</a:t>
            </a:r>
          </a:p>
          <a:p>
            <a:pPr lvl="2"/>
            <a:r>
              <a:rPr lang="nl-NL" sz="1400" dirty="0">
                <a:solidFill>
                  <a:schemeClr val="bg1"/>
                </a:solidFill>
              </a:rPr>
              <a:t>Verlaagde productiviteit door onduidelijke modulefuncties.</a:t>
            </a:r>
            <a:endParaRPr lang="nl-NL" sz="1800" dirty="0">
              <a:solidFill>
                <a:schemeClr val="bg1"/>
              </a:solidFill>
            </a:endParaRPr>
          </a:p>
          <a:p>
            <a:pPr lvl="1"/>
            <a:endParaRPr lang="nl-NL" sz="1600" dirty="0">
              <a:solidFill>
                <a:schemeClr val="bg1"/>
              </a:solidFill>
            </a:endParaRPr>
          </a:p>
          <a:p>
            <a:pPr lvl="1"/>
            <a:endParaRPr lang="nl-NL" sz="1600" dirty="0">
              <a:solidFill>
                <a:schemeClr val="bg1"/>
              </a:solidFill>
            </a:endParaRPr>
          </a:p>
          <a:p>
            <a:pPr lvl="1"/>
            <a:endParaRPr lang="nl-NL" sz="1600" dirty="0">
              <a:solidFill>
                <a:schemeClr val="bg1"/>
              </a:solidFill>
            </a:endParaRPr>
          </a:p>
          <a:p>
            <a:pPr lvl="1"/>
            <a:endParaRPr lang="nl-NL" sz="1600" dirty="0" err="1">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76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B802AE-9240-E4C5-91A7-DD204821A4C6}"/>
              </a:ext>
            </a:extLst>
          </p:cNvPr>
          <p:cNvSpPr>
            <a:spLocks noGrp="1"/>
          </p:cNvSpPr>
          <p:nvPr>
            <p:ph type="title"/>
          </p:nvPr>
        </p:nvSpPr>
        <p:spPr>
          <a:xfrm>
            <a:off x="838200" y="669925"/>
            <a:ext cx="4508946" cy="1325563"/>
          </a:xfrm>
        </p:spPr>
        <p:txBody>
          <a:bodyPr anchor="b">
            <a:normAutofit/>
          </a:bodyPr>
          <a:lstStyle/>
          <a:p>
            <a:pPr algn="r"/>
            <a:r>
              <a:rPr lang="en-US" dirty="0" err="1">
                <a:solidFill>
                  <a:schemeClr val="bg1"/>
                </a:solidFill>
              </a:rPr>
              <a:t>Dit</a:t>
            </a:r>
            <a:r>
              <a:rPr lang="en-US" dirty="0">
                <a:solidFill>
                  <a:schemeClr val="bg1"/>
                </a:solidFill>
              </a:rPr>
              <a:t> </a:t>
            </a:r>
            <a:r>
              <a:rPr lang="en-US" dirty="0" err="1">
                <a:solidFill>
                  <a:schemeClr val="bg1"/>
                </a:solidFill>
              </a:rPr>
              <a:t>resulteert</a:t>
            </a:r>
            <a:r>
              <a:rPr lang="en-US" dirty="0">
                <a:solidFill>
                  <a:schemeClr val="bg1"/>
                </a:solidFill>
              </a:rPr>
              <a:t> in…</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DA076CF-78E9-7CBB-F26B-66A0CDC107F8}"/>
              </a:ext>
            </a:extLst>
          </p:cNvPr>
          <p:cNvSpPr>
            <a:spLocks noGrp="1"/>
          </p:cNvSpPr>
          <p:nvPr>
            <p:ph idx="1"/>
          </p:nvPr>
        </p:nvSpPr>
        <p:spPr>
          <a:xfrm>
            <a:off x="1392667" y="2398957"/>
            <a:ext cx="9406666" cy="3526144"/>
          </a:xfrm>
        </p:spPr>
        <p:txBody>
          <a:bodyPr>
            <a:normAutofit/>
          </a:bodyPr>
          <a:lstStyle/>
          <a:p>
            <a:r>
              <a:rPr lang="nl-NL" sz="2000" b="1" dirty="0">
                <a:solidFill>
                  <a:schemeClr val="bg1"/>
                </a:solidFill>
              </a:rPr>
              <a:t>Te complexe software</a:t>
            </a:r>
            <a:r>
              <a:rPr lang="nl-NL" sz="2000" dirty="0">
                <a:solidFill>
                  <a:schemeClr val="bg1"/>
                </a:solidFill>
              </a:rPr>
              <a:t>: Moeilijk te begrijpen zonder duidelijke structuur.</a:t>
            </a:r>
          </a:p>
          <a:p>
            <a:r>
              <a:rPr lang="nl-NL" sz="2000" b="1" dirty="0">
                <a:solidFill>
                  <a:schemeClr val="bg1"/>
                </a:solidFill>
              </a:rPr>
              <a:t>Weinig aanpasbaar</a:t>
            </a:r>
            <a:r>
              <a:rPr lang="nl-NL" sz="2000" dirty="0">
                <a:solidFill>
                  <a:schemeClr val="bg1"/>
                </a:solidFill>
              </a:rPr>
              <a:t>: Kan niet makkelijk meegroeien met veranderende eisen.</a:t>
            </a:r>
          </a:p>
          <a:p>
            <a:r>
              <a:rPr lang="nl-NL" sz="2000" b="1" dirty="0">
                <a:solidFill>
                  <a:schemeClr val="bg1"/>
                </a:solidFill>
              </a:rPr>
              <a:t>Onbetrouwbare software</a:t>
            </a:r>
            <a:r>
              <a:rPr lang="nl-NL" sz="2000" dirty="0">
                <a:solidFill>
                  <a:schemeClr val="bg1"/>
                </a:solidFill>
              </a:rPr>
              <a:t>: Crashes en inconsistent gedrag hinderen gebruikers.</a:t>
            </a:r>
          </a:p>
          <a:p>
            <a:r>
              <a:rPr lang="nl-NL" sz="2000" b="1" dirty="0">
                <a:solidFill>
                  <a:schemeClr val="bg1"/>
                </a:solidFill>
              </a:rPr>
              <a:t>Slechte gebruikerservaring</a:t>
            </a:r>
            <a:r>
              <a:rPr lang="nl-NL" sz="2000" dirty="0">
                <a:solidFill>
                  <a:schemeClr val="bg1"/>
                </a:solidFill>
              </a:rPr>
              <a:t>: Interfaces en ervaringen die niet gebruikersgericht zijn.</a:t>
            </a:r>
          </a:p>
          <a:p>
            <a:r>
              <a:rPr lang="nl-NL" sz="2000" b="1" dirty="0">
                <a:solidFill>
                  <a:schemeClr val="bg1"/>
                </a:solidFill>
              </a:rPr>
              <a:t>Beveiligings- en prestatieproblemen</a:t>
            </a:r>
            <a:r>
              <a:rPr lang="nl-NL" sz="2000" dirty="0">
                <a:solidFill>
                  <a:schemeClr val="bg1"/>
                </a:solidFill>
              </a:rPr>
              <a:t>: Kwetsbaarheden en trage responstijden</a:t>
            </a:r>
            <a:endParaRPr lang="nl-NL" sz="2000" dirty="0">
              <a:solidFill>
                <a:srgbClr val="FF0000"/>
              </a:solidFill>
            </a:endParaRPr>
          </a:p>
          <a:p>
            <a:r>
              <a:rPr lang="nl-NL" sz="2000" b="1" dirty="0">
                <a:solidFill>
                  <a:schemeClr val="bg1"/>
                </a:solidFill>
              </a:rPr>
              <a:t>Integratieproblemen</a:t>
            </a:r>
            <a:r>
              <a:rPr lang="nl-NL" sz="2000" dirty="0">
                <a:solidFill>
                  <a:schemeClr val="bg1"/>
                </a:solidFill>
              </a:rPr>
              <a:t>: Beperkte functionaliteit bij koppeling met andere systemen.</a:t>
            </a:r>
          </a:p>
          <a:p>
            <a:r>
              <a:rPr lang="nl-NL" sz="2000" b="1" dirty="0">
                <a:solidFill>
                  <a:schemeClr val="bg1"/>
                </a:solidFill>
              </a:rPr>
              <a:t>Kosteninefficiëntie</a:t>
            </a:r>
            <a:r>
              <a:rPr lang="nl-NL" sz="2000" dirty="0">
                <a:solidFill>
                  <a:schemeClr val="bg1"/>
                </a:solidFill>
              </a:rPr>
              <a:t>: Hogere kosten door inefficiënt ontwikkelwerk.</a:t>
            </a:r>
          </a:p>
          <a:p>
            <a:r>
              <a:rPr lang="nl-NL" sz="2000" b="1" dirty="0">
                <a:solidFill>
                  <a:schemeClr val="bg1"/>
                </a:solidFill>
              </a:rPr>
              <a:t>Verlies van vertrouwen</a:t>
            </a:r>
            <a:r>
              <a:rPr lang="nl-NL" sz="2000" dirty="0">
                <a:solidFill>
                  <a:schemeClr val="bg1"/>
                </a:solidFill>
              </a:rPr>
              <a:t>: Aanhoudende problemen beschadigen merk en reputatie.</a:t>
            </a:r>
            <a:r>
              <a:rPr lang="nl-NL" sz="2000" dirty="0">
                <a:solidFill>
                  <a:srgbClr val="FF0000"/>
                </a:solidFill>
              </a:rPr>
              <a:t> </a:t>
            </a:r>
            <a:endParaRPr lang="en-NL"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08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4301D8-07C1-778D-9ED5-1095EEE6C29F}"/>
              </a:ext>
            </a:extLst>
          </p:cNvPr>
          <p:cNvPicPr>
            <a:picLocks noChangeAspect="1"/>
          </p:cNvPicPr>
          <p:nvPr/>
        </p:nvPicPr>
        <p:blipFill rotWithShape="1">
          <a:blip r:embed="rId2"/>
          <a:srcRect t="23329" r="9090" b="4757"/>
          <a:stretch/>
        </p:blipFill>
        <p:spPr>
          <a:xfrm>
            <a:off x="3522468" y="10"/>
            <a:ext cx="8669532" cy="6857990"/>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B802AE-9240-E4C5-91A7-DD204821A4C6}"/>
              </a:ext>
            </a:extLst>
          </p:cNvPr>
          <p:cNvSpPr>
            <a:spLocks noGrp="1"/>
          </p:cNvSpPr>
          <p:nvPr>
            <p:ph type="title"/>
          </p:nvPr>
        </p:nvSpPr>
        <p:spPr>
          <a:xfrm>
            <a:off x="371094" y="1161288"/>
            <a:ext cx="3438144" cy="1124712"/>
          </a:xfrm>
        </p:spPr>
        <p:txBody>
          <a:bodyPr anchor="b">
            <a:normAutofit/>
          </a:bodyPr>
          <a:lstStyle/>
          <a:p>
            <a:r>
              <a:rPr lang="en-US" sz="2800" dirty="0" err="1">
                <a:solidFill>
                  <a:schemeClr val="bg1"/>
                </a:solidFill>
              </a:rPr>
              <a:t>Voor</a:t>
            </a:r>
            <a:r>
              <a:rPr lang="en-US" sz="2800" dirty="0">
                <a:solidFill>
                  <a:schemeClr val="bg1"/>
                </a:solidFill>
              </a:rPr>
              <a:t> de business </a:t>
            </a:r>
            <a:r>
              <a:rPr lang="en-US" sz="2800" dirty="0" err="1">
                <a:solidFill>
                  <a:schemeClr val="bg1"/>
                </a:solidFill>
              </a:rPr>
              <a:t>betekent</a:t>
            </a:r>
            <a:r>
              <a:rPr lang="en-US" sz="2800" dirty="0">
                <a:solidFill>
                  <a:schemeClr val="bg1"/>
                </a:solidFill>
              </a:rPr>
              <a:t> </a:t>
            </a:r>
            <a:r>
              <a:rPr lang="en-US" sz="2800" dirty="0" err="1">
                <a:solidFill>
                  <a:schemeClr val="bg1"/>
                </a:solidFill>
              </a:rPr>
              <a:t>dit</a:t>
            </a:r>
            <a:r>
              <a:rPr lang="en-US" sz="2800" dirty="0">
                <a:solidFill>
                  <a:schemeClr val="bg1"/>
                </a:solidFill>
              </a:rPr>
              <a:t> </a:t>
            </a:r>
            <a:r>
              <a:rPr lang="en-US" sz="2800" dirty="0" err="1">
                <a:solidFill>
                  <a:schemeClr val="bg1"/>
                </a:solidFill>
              </a:rPr>
              <a:t>dat</a:t>
            </a:r>
            <a:r>
              <a:rPr lang="en-US" sz="2800" dirty="0">
                <a:solidFill>
                  <a:schemeClr val="bg1"/>
                </a:solidFill>
              </a:rPr>
              <a:t>…</a:t>
            </a:r>
            <a:endParaRPr lang="en-NL" sz="2800" dirty="0">
              <a:solidFill>
                <a:schemeClr val="bg1"/>
              </a:solidFill>
            </a:endParaRP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A076CF-78E9-7CBB-F26B-66A0CDC107F8}"/>
              </a:ext>
            </a:extLst>
          </p:cNvPr>
          <p:cNvSpPr>
            <a:spLocks noGrp="1"/>
          </p:cNvSpPr>
          <p:nvPr>
            <p:ph idx="1"/>
          </p:nvPr>
        </p:nvSpPr>
        <p:spPr>
          <a:xfrm>
            <a:off x="371094" y="2718054"/>
            <a:ext cx="3438906" cy="3207258"/>
          </a:xfrm>
        </p:spPr>
        <p:txBody>
          <a:bodyPr anchor="t">
            <a:normAutofit/>
          </a:bodyPr>
          <a:lstStyle/>
          <a:p>
            <a:r>
              <a:rPr lang="nl-NL" sz="2000" b="0" i="0" dirty="0">
                <a:solidFill>
                  <a:schemeClr val="bg1"/>
                </a:solidFill>
                <a:effectLst/>
                <a:latin typeface="Söhne"/>
              </a:rPr>
              <a:t>Het schaadt:</a:t>
            </a:r>
          </a:p>
          <a:p>
            <a:pPr lvl="1"/>
            <a:r>
              <a:rPr lang="nl-NL" sz="1600" b="0" i="0" dirty="0">
                <a:solidFill>
                  <a:schemeClr val="bg1"/>
                </a:solidFill>
                <a:effectLst/>
                <a:latin typeface="Söhne"/>
              </a:rPr>
              <a:t>het gebruiksgemak</a:t>
            </a:r>
          </a:p>
          <a:p>
            <a:pPr lvl="1"/>
            <a:r>
              <a:rPr lang="nl-NL" sz="1600" b="0" i="0" dirty="0">
                <a:solidFill>
                  <a:schemeClr val="bg1"/>
                </a:solidFill>
                <a:effectLst/>
                <a:latin typeface="Söhne"/>
              </a:rPr>
              <a:t>betrouwbaarheid van de software</a:t>
            </a:r>
          </a:p>
          <a:p>
            <a:r>
              <a:rPr lang="nl-NL" sz="2000" b="0" i="0" dirty="0">
                <a:solidFill>
                  <a:schemeClr val="bg1"/>
                </a:solidFill>
                <a:effectLst/>
                <a:latin typeface="Söhne"/>
              </a:rPr>
              <a:t>Maar óók,</a:t>
            </a:r>
            <a:r>
              <a:rPr lang="nl-NL" sz="2000" dirty="0">
                <a:solidFill>
                  <a:schemeClr val="bg1"/>
                </a:solidFill>
                <a:latin typeface="Söhne"/>
              </a:rPr>
              <a:t> </a:t>
            </a:r>
            <a:r>
              <a:rPr lang="nl-NL" sz="2000" b="0" i="0" dirty="0">
                <a:solidFill>
                  <a:schemeClr val="bg1"/>
                </a:solidFill>
                <a:effectLst/>
                <a:latin typeface="Söhne"/>
              </a:rPr>
              <a:t>op de </a:t>
            </a:r>
            <a:r>
              <a:rPr lang="nl-NL" sz="2000" dirty="0">
                <a:solidFill>
                  <a:schemeClr val="bg1"/>
                </a:solidFill>
                <a:latin typeface="Söhne"/>
              </a:rPr>
              <a:t>lange termijn:</a:t>
            </a:r>
          </a:p>
          <a:p>
            <a:pPr lvl="1"/>
            <a:r>
              <a:rPr lang="nl-NL" sz="1600" b="0" i="0" dirty="0">
                <a:solidFill>
                  <a:schemeClr val="bg1"/>
                </a:solidFill>
                <a:effectLst/>
                <a:latin typeface="Söhne"/>
              </a:rPr>
              <a:t>de klanttevredenheid</a:t>
            </a:r>
            <a:endParaRPr lang="nl-NL" sz="1600" dirty="0">
              <a:solidFill>
                <a:schemeClr val="bg1"/>
              </a:solidFill>
              <a:latin typeface="Söhne"/>
            </a:endParaRPr>
          </a:p>
          <a:p>
            <a:pPr lvl="1"/>
            <a:r>
              <a:rPr lang="nl-NL" sz="1600" b="0" i="0" dirty="0">
                <a:solidFill>
                  <a:schemeClr val="bg1"/>
                </a:solidFill>
                <a:effectLst/>
                <a:latin typeface="Söhne"/>
              </a:rPr>
              <a:t>het succes het project of van de software op de markt</a:t>
            </a:r>
            <a:endParaRPr lang="nl-NL" sz="1600" dirty="0">
              <a:solidFill>
                <a:schemeClr val="bg1"/>
              </a:solidFill>
              <a:latin typeface="Söhne"/>
            </a:endParaRPr>
          </a:p>
          <a:p>
            <a:pPr lvl="1"/>
            <a:r>
              <a:rPr lang="nl-NL" sz="1600" b="0" i="0" dirty="0">
                <a:solidFill>
                  <a:schemeClr val="bg1"/>
                </a:solidFill>
                <a:effectLst/>
                <a:latin typeface="Söhne"/>
              </a:rPr>
              <a:t>… financiële gezondheid van het bedrijf zelf.</a:t>
            </a:r>
            <a:endParaRPr lang="en-NL" sz="1600" dirty="0">
              <a:solidFill>
                <a:schemeClr val="bg1"/>
              </a:solidFill>
            </a:endParaRPr>
          </a:p>
        </p:txBody>
      </p:sp>
      <p:sp>
        <p:nvSpPr>
          <p:cNvPr id="9" name="TextBox 8">
            <a:extLst>
              <a:ext uri="{FF2B5EF4-FFF2-40B4-BE49-F238E27FC236}">
                <a16:creationId xmlns:a16="http://schemas.microsoft.com/office/drawing/2014/main" id="{44929FAB-54FE-EE2A-048C-9D48C6B199B7}"/>
              </a:ext>
            </a:extLst>
          </p:cNvPr>
          <p:cNvSpPr txBox="1"/>
          <p:nvPr/>
        </p:nvSpPr>
        <p:spPr>
          <a:xfrm>
            <a:off x="0" y="6627487"/>
            <a:ext cx="3633537" cy="230832"/>
          </a:xfrm>
          <a:prstGeom prst="rect">
            <a:avLst/>
          </a:prstGeom>
          <a:noFill/>
        </p:spPr>
        <p:txBody>
          <a:bodyPr wrap="square">
            <a:spAutoFit/>
          </a:bodyPr>
          <a:lstStyle/>
          <a:p>
            <a:r>
              <a:rPr lang="en-US" sz="900" b="0" i="0" dirty="0">
                <a:solidFill>
                  <a:srgbClr val="D1D5DB"/>
                </a:solidFill>
                <a:effectLst/>
                <a:latin typeface="Söhne"/>
              </a:rPr>
              <a:t>Image created by OpenAI's DALL-E, an AI image generator, on 6/11/2023</a:t>
            </a:r>
            <a:endParaRPr lang="en-NL" sz="900" dirty="0"/>
          </a:p>
        </p:txBody>
      </p:sp>
    </p:spTree>
    <p:extLst>
      <p:ext uri="{BB962C8B-B14F-4D97-AF65-F5344CB8AC3E}">
        <p14:creationId xmlns:p14="http://schemas.microsoft.com/office/powerpoint/2010/main" val="18187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72D6A4E-9E7D-CAD1-9F6F-7CAF97D3F005}"/>
              </a:ext>
            </a:extLst>
          </p:cNvPr>
          <p:cNvSpPr>
            <a:spLocks noGrp="1"/>
          </p:cNvSpPr>
          <p:nvPr>
            <p:ph type="title"/>
          </p:nvPr>
        </p:nvSpPr>
        <p:spPr>
          <a:xfrm>
            <a:off x="838200" y="669925"/>
            <a:ext cx="4508946" cy="1325563"/>
          </a:xfrm>
        </p:spPr>
        <p:txBody>
          <a:bodyPr anchor="b">
            <a:normAutofit/>
          </a:bodyPr>
          <a:lstStyle/>
          <a:p>
            <a:pPr algn="r"/>
            <a:r>
              <a:rPr lang="en-US" dirty="0" err="1">
                <a:solidFill>
                  <a:schemeClr val="bg1"/>
                </a:solidFill>
              </a:rPr>
              <a:t>Onderwerpen</a:t>
            </a:r>
            <a:endParaRPr lang="en-NL"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E8798F-537E-2868-C7A9-7BA4C6C4BC8B}"/>
              </a:ext>
            </a:extLst>
          </p:cNvPr>
          <p:cNvSpPr>
            <a:spLocks noGrp="1"/>
          </p:cNvSpPr>
          <p:nvPr>
            <p:ph idx="1"/>
          </p:nvPr>
        </p:nvSpPr>
        <p:spPr>
          <a:xfrm>
            <a:off x="1392667" y="2398957"/>
            <a:ext cx="4759480" cy="3526144"/>
          </a:xfrm>
        </p:spPr>
        <p:txBody>
          <a:bodyPr>
            <a:normAutofit fontScale="92500" lnSpcReduction="20000"/>
          </a:bodyPr>
          <a:lstStyle/>
          <a:p>
            <a:r>
              <a:rPr lang="en-US" sz="2000" dirty="0" err="1">
                <a:solidFill>
                  <a:schemeClr val="bg1"/>
                </a:solidFill>
              </a:rPr>
              <a:t>Een</a:t>
            </a:r>
            <a:r>
              <a:rPr lang="en-US" sz="2000" dirty="0">
                <a:solidFill>
                  <a:schemeClr val="bg1"/>
                </a:solidFill>
              </a:rPr>
              <a:t> </a:t>
            </a:r>
            <a:r>
              <a:rPr lang="en-US" sz="2000" dirty="0" err="1">
                <a:solidFill>
                  <a:schemeClr val="bg1"/>
                </a:solidFill>
              </a:rPr>
              <a:t>holistische</a:t>
            </a:r>
            <a:r>
              <a:rPr lang="en-US" sz="2000" dirty="0">
                <a:solidFill>
                  <a:schemeClr val="bg1"/>
                </a:solidFill>
              </a:rPr>
              <a:t> </a:t>
            </a:r>
            <a:r>
              <a:rPr lang="en-US" sz="2000" dirty="0" err="1">
                <a:solidFill>
                  <a:schemeClr val="bg1"/>
                </a:solidFill>
              </a:rPr>
              <a:t>benadering</a:t>
            </a:r>
            <a:r>
              <a:rPr lang="en-US" sz="2000" dirty="0">
                <a:solidFill>
                  <a:schemeClr val="bg1"/>
                </a:solidFill>
              </a:rPr>
              <a:t> van software development </a:t>
            </a:r>
            <a:r>
              <a:rPr lang="en-US" sz="2000" dirty="0" err="1">
                <a:solidFill>
                  <a:schemeClr val="bg1"/>
                </a:solidFill>
              </a:rPr>
              <a:t>als</a:t>
            </a:r>
            <a:r>
              <a:rPr lang="en-US" sz="2000" dirty="0">
                <a:solidFill>
                  <a:schemeClr val="bg1"/>
                </a:solidFill>
              </a:rPr>
              <a:t> </a:t>
            </a:r>
            <a:r>
              <a:rPr lang="en-US" sz="2000" dirty="0" err="1">
                <a:solidFill>
                  <a:schemeClr val="bg1"/>
                </a:solidFill>
              </a:rPr>
              <a:t>oplossing</a:t>
            </a:r>
            <a:r>
              <a:rPr lang="en-US" sz="2000" dirty="0">
                <a:solidFill>
                  <a:schemeClr val="bg1"/>
                </a:solidFill>
              </a:rPr>
              <a:t>?</a:t>
            </a:r>
          </a:p>
          <a:p>
            <a:endParaRPr lang="en-US" sz="2000" dirty="0">
              <a:solidFill>
                <a:schemeClr val="bg1"/>
              </a:solidFill>
            </a:endParaRPr>
          </a:p>
          <a:p>
            <a:r>
              <a:rPr lang="en-US" sz="2000" dirty="0" err="1">
                <a:solidFill>
                  <a:schemeClr val="bg1"/>
                </a:solidFill>
              </a:rPr>
              <a:t>Technieken</a:t>
            </a:r>
            <a:r>
              <a:rPr lang="en-US" sz="2000" dirty="0">
                <a:solidFill>
                  <a:schemeClr val="bg1"/>
                </a:solidFill>
              </a:rPr>
              <a:t>:</a:t>
            </a:r>
          </a:p>
          <a:p>
            <a:pPr lvl="1"/>
            <a:r>
              <a:rPr lang="en-US" sz="1600" dirty="0" err="1">
                <a:solidFill>
                  <a:schemeClr val="bg1"/>
                </a:solidFill>
              </a:rPr>
              <a:t>Hexagonale</a:t>
            </a:r>
            <a:r>
              <a:rPr lang="en-US" sz="1600" dirty="0">
                <a:solidFill>
                  <a:schemeClr val="bg1"/>
                </a:solidFill>
              </a:rPr>
              <a:t> </a:t>
            </a:r>
            <a:r>
              <a:rPr lang="en-US" sz="1600" dirty="0" err="1">
                <a:solidFill>
                  <a:schemeClr val="bg1"/>
                </a:solidFill>
              </a:rPr>
              <a:t>Architectuur</a:t>
            </a:r>
            <a:endParaRPr lang="en-US" sz="1600" dirty="0">
              <a:solidFill>
                <a:schemeClr val="bg1"/>
              </a:solidFill>
            </a:endParaRPr>
          </a:p>
          <a:p>
            <a:pPr lvl="1"/>
            <a:r>
              <a:rPr lang="en-US" sz="1600" dirty="0">
                <a:solidFill>
                  <a:schemeClr val="bg1"/>
                </a:solidFill>
              </a:rPr>
              <a:t>Java modules</a:t>
            </a:r>
          </a:p>
          <a:p>
            <a:pPr lvl="1"/>
            <a:r>
              <a:rPr lang="en-US" sz="1600" dirty="0">
                <a:solidFill>
                  <a:schemeClr val="bg1"/>
                </a:solidFill>
              </a:rPr>
              <a:t>Domain Driven Design</a:t>
            </a:r>
          </a:p>
          <a:p>
            <a:pPr lvl="1"/>
            <a:r>
              <a:rPr lang="en-US" sz="1600" dirty="0">
                <a:solidFill>
                  <a:schemeClr val="bg1"/>
                </a:solidFill>
              </a:rPr>
              <a:t>Test Driven Development (TDD)</a:t>
            </a:r>
          </a:p>
          <a:p>
            <a:pPr lvl="2"/>
            <a:r>
              <a:rPr lang="en-US" sz="1200" dirty="0">
                <a:solidFill>
                  <a:schemeClr val="bg1"/>
                </a:solidFill>
              </a:rPr>
              <a:t>Testing Pyramid</a:t>
            </a:r>
          </a:p>
          <a:p>
            <a:pPr lvl="2"/>
            <a:r>
              <a:rPr lang="en-US" sz="1200" dirty="0" err="1">
                <a:solidFill>
                  <a:schemeClr val="bg1"/>
                </a:solidFill>
              </a:rPr>
              <a:t>Mockist</a:t>
            </a:r>
            <a:r>
              <a:rPr lang="en-US" sz="1200" dirty="0">
                <a:solidFill>
                  <a:schemeClr val="bg1"/>
                </a:solidFill>
              </a:rPr>
              <a:t> TDD</a:t>
            </a:r>
          </a:p>
          <a:p>
            <a:pPr lvl="2"/>
            <a:r>
              <a:rPr lang="en-US" sz="1200" dirty="0">
                <a:solidFill>
                  <a:schemeClr val="bg1"/>
                </a:solidFill>
              </a:rPr>
              <a:t>Classical TDD</a:t>
            </a:r>
          </a:p>
          <a:p>
            <a:pPr lvl="2"/>
            <a:endParaRPr lang="en-US" sz="1200" dirty="0">
              <a:solidFill>
                <a:schemeClr val="bg1"/>
              </a:solidFill>
            </a:endParaRPr>
          </a:p>
          <a:p>
            <a:r>
              <a:rPr lang="en-US" sz="2000" dirty="0">
                <a:solidFill>
                  <a:schemeClr val="bg1"/>
                </a:solidFill>
              </a:rPr>
              <a:t>Is </a:t>
            </a:r>
            <a:r>
              <a:rPr lang="en-US" sz="2000" dirty="0" err="1">
                <a:solidFill>
                  <a:schemeClr val="bg1"/>
                </a:solidFill>
              </a:rPr>
              <a:t>dit</a:t>
            </a:r>
            <a:r>
              <a:rPr lang="en-US" sz="2000" dirty="0">
                <a:solidFill>
                  <a:schemeClr val="bg1"/>
                </a:solidFill>
              </a:rPr>
              <a:t> de </a:t>
            </a:r>
            <a:r>
              <a:rPr lang="en-US" sz="2000" dirty="0" err="1">
                <a:solidFill>
                  <a:schemeClr val="bg1"/>
                </a:solidFill>
              </a:rPr>
              <a:t>heilige</a:t>
            </a:r>
            <a:r>
              <a:rPr lang="en-US" sz="2000" dirty="0">
                <a:solidFill>
                  <a:schemeClr val="bg1"/>
                </a:solidFill>
              </a:rPr>
              <a:t> </a:t>
            </a:r>
            <a:r>
              <a:rPr lang="en-US" sz="2000" dirty="0" err="1">
                <a:solidFill>
                  <a:schemeClr val="bg1"/>
                </a:solidFill>
              </a:rPr>
              <a:t>graal</a:t>
            </a:r>
            <a:r>
              <a:rPr lang="en-US" sz="2000" dirty="0">
                <a:solidFill>
                  <a:schemeClr val="bg1"/>
                </a:solidFill>
              </a:rPr>
              <a:t> in software development?</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Photo of a prominent castle with a defined six-sided hexagonal shape. Directly from the middle of each side of the castle, a staircase begins and extends outward, connecting precisely to the midpoint of the closest side of an outer hexagonal wall. The design emphasizes symmetry and the relationship between the central castle and its surrounding wall.">
            <a:extLst>
              <a:ext uri="{FF2B5EF4-FFF2-40B4-BE49-F238E27FC236}">
                <a16:creationId xmlns:a16="http://schemas.microsoft.com/office/drawing/2014/main" id="{45C6DDA9-1FF7-59BE-F585-A353264F4B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7" name="Picture 6">
            <a:extLst>
              <a:ext uri="{FF2B5EF4-FFF2-40B4-BE49-F238E27FC236}">
                <a16:creationId xmlns:a16="http://schemas.microsoft.com/office/drawing/2014/main" id="{780EFDCE-9E0B-35C4-14BE-D1AD74C7AF09}"/>
              </a:ext>
            </a:extLst>
          </p:cNvPr>
          <p:cNvPicPr>
            <a:picLocks noChangeAspect="1"/>
          </p:cNvPicPr>
          <p:nvPr/>
        </p:nvPicPr>
        <p:blipFill>
          <a:blip r:embed="rId2"/>
          <a:stretch>
            <a:fillRect/>
          </a:stretch>
        </p:blipFill>
        <p:spPr>
          <a:xfrm>
            <a:off x="6364357" y="781878"/>
            <a:ext cx="4989443" cy="4989443"/>
          </a:xfrm>
          <a:prstGeom prst="rect">
            <a:avLst/>
          </a:prstGeom>
        </p:spPr>
      </p:pic>
      <p:sp>
        <p:nvSpPr>
          <p:cNvPr id="9" name="TextBox 8">
            <a:extLst>
              <a:ext uri="{FF2B5EF4-FFF2-40B4-BE49-F238E27FC236}">
                <a16:creationId xmlns:a16="http://schemas.microsoft.com/office/drawing/2014/main" id="{57DE1203-02EB-5C31-8C65-5CE59A96E5BE}"/>
              </a:ext>
            </a:extLst>
          </p:cNvPr>
          <p:cNvSpPr txBox="1"/>
          <p:nvPr/>
        </p:nvSpPr>
        <p:spPr>
          <a:xfrm>
            <a:off x="7803289" y="6481197"/>
            <a:ext cx="4216942" cy="261610"/>
          </a:xfrm>
          <a:prstGeom prst="rect">
            <a:avLst/>
          </a:prstGeom>
          <a:noFill/>
        </p:spPr>
        <p:txBody>
          <a:bodyPr wrap="square">
            <a:spAutoFit/>
          </a:bodyPr>
          <a:lstStyle/>
          <a:p>
            <a:r>
              <a:rPr lang="en-US" sz="1050" b="0" i="0" dirty="0">
                <a:solidFill>
                  <a:srgbClr val="D1D5DB"/>
                </a:solidFill>
                <a:effectLst/>
                <a:latin typeface="Söhne"/>
              </a:rPr>
              <a:t>Image created by OpenAI's DALL-E, an AI image generator, on 2/11/2023</a:t>
            </a:r>
            <a:endParaRPr lang="en-NL" sz="1050" dirty="0"/>
          </a:p>
        </p:txBody>
      </p:sp>
    </p:spTree>
    <p:extLst>
      <p:ext uri="{BB962C8B-B14F-4D97-AF65-F5344CB8AC3E}">
        <p14:creationId xmlns:p14="http://schemas.microsoft.com/office/powerpoint/2010/main" val="25943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138</TotalTime>
  <Words>3140</Words>
  <Application>Microsoft Office PowerPoint</Application>
  <PresentationFormat>Breedbeeld</PresentationFormat>
  <Paragraphs>311</Paragraphs>
  <Slides>51</Slides>
  <Notes>0</Notes>
  <HiddenSlides>0</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51</vt:i4>
      </vt:variant>
    </vt:vector>
  </HeadingPairs>
  <TitlesOfParts>
    <vt:vector size="60" baseType="lpstr">
      <vt:lpstr>Arial</vt:lpstr>
      <vt:lpstr>Calibri</vt:lpstr>
      <vt:lpstr>Calibri Light</vt:lpstr>
      <vt:lpstr>Cambria Math</vt:lpstr>
      <vt:lpstr>Söhne</vt:lpstr>
      <vt:lpstr>Trebuchet MS</vt:lpstr>
      <vt:lpstr>Wingdings 3</vt:lpstr>
      <vt:lpstr>Kantoorthema</vt:lpstr>
      <vt:lpstr>Facet</vt:lpstr>
      <vt:lpstr>Modulaire Hexagonale Architectuur</vt:lpstr>
      <vt:lpstr>Waar gaan we het over hebben</vt:lpstr>
      <vt:lpstr>Voorstellen</vt:lpstr>
      <vt:lpstr>Disclaimer</vt:lpstr>
      <vt:lpstr>Het probleem</vt:lpstr>
      <vt:lpstr>Welk probleem lost een Modulaire Hexagonale Architectuur op?</vt:lpstr>
      <vt:lpstr>Dit resulteert in…</vt:lpstr>
      <vt:lpstr>Voor de business betekent dit dat…</vt:lpstr>
      <vt:lpstr>Onderwerpen</vt:lpstr>
      <vt:lpstr>Holistische Software Development</vt:lpstr>
      <vt:lpstr>Volgens Amazon Web Services…</vt:lpstr>
      <vt:lpstr>ChatGPT generated DALL-E 3 Prompt</vt:lpstr>
      <vt:lpstr>Is een modulaire hexagonale architectuur de heilige grail? </vt:lpstr>
      <vt:lpstr>Hexagonale architectuur</vt:lpstr>
      <vt:lpstr>Hexagonale en clean architectuur</vt:lpstr>
      <vt:lpstr>Clean architectuur</vt:lpstr>
      <vt:lpstr>Meer overeenkomsten dan verschillen</vt:lpstr>
      <vt:lpstr>Voordelen hexagonale architectuur</vt:lpstr>
      <vt:lpstr>Toepassen in een project</vt:lpstr>
      <vt:lpstr>Afdwingen van architecturale grenzen</vt:lpstr>
      <vt:lpstr>Tooling (libraries)</vt:lpstr>
      <vt:lpstr>Voorbeeld Unicorn Inc.</vt:lpstr>
      <vt:lpstr>Modules</vt:lpstr>
      <vt:lpstr>Voordelen Java Modules</vt:lpstr>
      <vt:lpstr>Voordelen Java Modules</vt:lpstr>
      <vt:lpstr>Waarom worden ze dan niet gebruikt?</vt:lpstr>
      <vt:lpstr>Java Modules met hexagonale architectuur</vt:lpstr>
      <vt:lpstr>Voorbeeld Unicorn Inc.</vt:lpstr>
      <vt:lpstr>Domain-driven design</vt:lpstr>
      <vt:lpstr>Kernprincipes Domain Driven Design</vt:lpstr>
      <vt:lpstr>Voordelen domain-driven design</vt:lpstr>
      <vt:lpstr>Synergie met Hexagonale Architectuur</vt:lpstr>
      <vt:lpstr>Voorbeeld Unicorn Inc.</vt:lpstr>
      <vt:lpstr>Test-driven design</vt:lpstr>
      <vt:lpstr>TDD: de fundamenten</vt:lpstr>
      <vt:lpstr>De fundamenten</vt:lpstr>
      <vt:lpstr>TDD Varianten</vt:lpstr>
      <vt:lpstr>Voordelen &amp; nadelen mockist TDD</vt:lpstr>
      <vt:lpstr>De testing pyramid</vt:lpstr>
      <vt:lpstr>Voordelen en nadelen Classicist TDD</vt:lpstr>
      <vt:lpstr>Centrale principe: ontkoppeling</vt:lpstr>
      <vt:lpstr>Klasse-diagram met mockist TDD</vt:lpstr>
      <vt:lpstr>Klasse-diagram met Classical TDD</vt:lpstr>
      <vt:lpstr>Klasse-diagram met Classical TDD</vt:lpstr>
      <vt:lpstr>Is een modulaire hexagonale architectuur de heilige graal?</vt:lpstr>
      <vt:lpstr>Wanneer modules + DDD + hexagonaal?</vt:lpstr>
      <vt:lpstr>Conclusie</vt:lpstr>
      <vt:lpstr>Conclusie</vt:lpstr>
      <vt:lpstr>Wanneer geen hexagonale architectuur?</vt:lpstr>
      <vt:lpstr>Verdere bronnen</vt:lpstr>
      <vt:lpstr>Unicorn Inc. voorbeeld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Classicist vs Mockist TDD</dc:title>
  <dc:creator>Auke Haanstra</dc:creator>
  <cp:lastModifiedBy>Auke Haanstra</cp:lastModifiedBy>
  <cp:revision>41</cp:revision>
  <dcterms:created xsi:type="dcterms:W3CDTF">2023-07-09T13:34:20Z</dcterms:created>
  <dcterms:modified xsi:type="dcterms:W3CDTF">2023-11-29T17:59:00Z</dcterms:modified>
</cp:coreProperties>
</file>